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8" r:id="rId4"/>
    <p:sldId id="280" r:id="rId5"/>
    <p:sldId id="261" r:id="rId6"/>
    <p:sldId id="270" r:id="rId7"/>
    <p:sldId id="269" r:id="rId8"/>
    <p:sldId id="272" r:id="rId9"/>
    <p:sldId id="274" r:id="rId10"/>
    <p:sldId id="273" r:id="rId11"/>
    <p:sldId id="263" r:id="rId12"/>
    <p:sldId id="264" r:id="rId13"/>
    <p:sldId id="265" r:id="rId14"/>
    <p:sldId id="275" r:id="rId15"/>
    <p:sldId id="276" r:id="rId16"/>
    <p:sldId id="281" r:id="rId17"/>
    <p:sldId id="282" r:id="rId18"/>
    <p:sldId id="283" r:id="rId19"/>
    <p:sldId id="285" r:id="rId20"/>
    <p:sldId id="286" r:id="rId21"/>
    <p:sldId id="284" r:id="rId22"/>
    <p:sldId id="287" r:id="rId23"/>
    <p:sldId id="288" r:id="rId24"/>
    <p:sldId id="271" r:id="rId25"/>
    <p:sldId id="260" r:id="rId26"/>
    <p:sldId id="26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0.3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A35C-4F39-901F-369CC93FC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35923200"/>
        <c:axId val="1254992496"/>
      </c:barChart>
      <c:valAx>
        <c:axId val="125499249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35923200"/>
        <c:crosses val="autoZero"/>
        <c:crossBetween val="between"/>
      </c:valAx>
      <c:catAx>
        <c:axId val="133592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25499249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E884-40DB-8113-EB62D5889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9072"/>
        <c:axId val="1342467872"/>
      </c:barChart>
      <c:valAx>
        <c:axId val="13424678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9072"/>
        <c:crosses val="autoZero"/>
        <c:crossBetween val="between"/>
      </c:valAx>
      <c:catAx>
        <c:axId val="134245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0.5</c:v>
              </c:pt>
              <c:pt idx="1">
                <c:v>0.3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DD1-474A-947A-A93B5E8F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8240"/>
        <c:axId val="1341862464"/>
      </c:barChart>
      <c:valAx>
        <c:axId val="13418624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8240"/>
        <c:crosses val="autoZero"/>
        <c:crossBetween val="between"/>
      </c:valAx>
      <c:catAx>
        <c:axId val="134245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86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0.1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65-4AB3-8909-4773D88E9F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65-4AB3-8909-4773D88E9F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65-4AB3-8909-4773D88E9F3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65-4AB3-8909-4773D88E9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54224"/>
        <c:axId val="1433812192"/>
      </c:barChart>
      <c:catAx>
        <c:axId val="13747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2192"/>
        <c:crosses val="autoZero"/>
        <c:auto val="1"/>
        <c:lblAlgn val="ctr"/>
        <c:lblOffset val="100"/>
        <c:noMultiLvlLbl val="0"/>
      </c:catAx>
      <c:valAx>
        <c:axId val="14338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0.5</c:v>
              </c:pt>
              <c:pt idx="1">
                <c:v>0.3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DD1-474A-947A-A93B5E8F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8240"/>
        <c:axId val="1341862464"/>
      </c:barChart>
      <c:valAx>
        <c:axId val="13418624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8240"/>
        <c:crosses val="autoZero"/>
        <c:crossBetween val="between"/>
      </c:valAx>
      <c:catAx>
        <c:axId val="134245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86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0.1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3-42DC-8538-AB2DC6616E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3-42DC-8538-AB2DC6616E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33-42DC-8538-AB2DC6616E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33-42DC-8538-AB2DC6616E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0.47499999999999998</c:v>
                </c:pt>
                <c:pt idx="1">
                  <c:v>0.22500000000000003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3-42DC-8538-AB2DC6616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54224"/>
        <c:axId val="1433812192"/>
      </c:barChart>
      <c:catAx>
        <c:axId val="13747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2192"/>
        <c:crosses val="autoZero"/>
        <c:auto val="1"/>
        <c:lblAlgn val="ctr"/>
        <c:lblOffset val="100"/>
        <c:noMultiLvlLbl val="0"/>
      </c:catAx>
      <c:valAx>
        <c:axId val="14338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0.47499999999999998</c:v>
                </c:pt>
                <c:pt idx="1">
                  <c:v>0.22500000000000003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2-4465-8865-631AF2361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54224"/>
        <c:axId val="1433812192"/>
      </c:barChart>
      <c:catAx>
        <c:axId val="13747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2192"/>
        <c:crosses val="autoZero"/>
        <c:auto val="1"/>
        <c:lblAlgn val="ctr"/>
        <c:lblOffset val="100"/>
        <c:noMultiLvlLbl val="0"/>
      </c:catAx>
      <c:valAx>
        <c:axId val="14338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0.2</c:v>
              </c:pt>
              <c:pt idx="2">
                <c:v>0.4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CD84-401E-ABC4-72253934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62400"/>
        <c:axId val="1341973776"/>
      </c:barChart>
      <c:valAx>
        <c:axId val="13419737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2400"/>
        <c:crosses val="autoZero"/>
        <c:crossBetween val="between"/>
      </c:valAx>
      <c:catAx>
        <c:axId val="134246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7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0.7</c:v>
              </c:pt>
              <c:pt idx="1">
                <c:v>0.1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1C13-4D99-B6C5-9CFD4B448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4912"/>
        <c:axId val="1341980688"/>
      </c:barChart>
      <c:valAx>
        <c:axId val="134198068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4912"/>
        <c:crosses val="autoZero"/>
        <c:crossBetween val="between"/>
      </c:valAx>
      <c:catAx>
        <c:axId val="134245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8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74D2-457C-8E5B-99FB2107D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9072"/>
        <c:axId val="1342467872"/>
      </c:barChart>
      <c:valAx>
        <c:axId val="13424678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9072"/>
        <c:crosses val="autoZero"/>
        <c:crossBetween val="between"/>
      </c:valAx>
      <c:catAx>
        <c:axId val="134245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0.5</c:v>
              </c:pt>
              <c:pt idx="1">
                <c:v>0.3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DD1-474A-947A-A93B5E8F2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8240"/>
        <c:axId val="1341862464"/>
      </c:barChart>
      <c:valAx>
        <c:axId val="13418624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8240"/>
        <c:crosses val="autoZero"/>
        <c:crossBetween val="between"/>
      </c:valAx>
      <c:catAx>
        <c:axId val="134245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86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0.5</c:v>
              </c:pt>
              <c:pt idx="2">
                <c:v>0.1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AF40-4420-8C41-6C929F2F4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35926528"/>
        <c:axId val="1340548432"/>
      </c:barChart>
      <c:valAx>
        <c:axId val="134054843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35926528"/>
        <c:crosses val="autoZero"/>
        <c:crossBetween val="between"/>
      </c:valAx>
      <c:catAx>
        <c:axId val="1335926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054843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0.6</c:v>
                </c:pt>
                <c:pt idx="1">
                  <c:v>0.1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33-42DC-8538-AB2DC6616E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33-42DC-8538-AB2DC6616E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0.4</c:v>
                </c:pt>
                <c:pt idx="1">
                  <c:v>0.2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33-42DC-8538-AB2DC6616E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0.5</c:v>
                </c:pt>
                <c:pt idx="1">
                  <c:v>0.3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633-42DC-8538-AB2DC6616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54224"/>
        <c:axId val="1433812192"/>
      </c:barChart>
      <c:catAx>
        <c:axId val="13747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2192"/>
        <c:crosses val="autoZero"/>
        <c:auto val="1"/>
        <c:lblAlgn val="ctr"/>
        <c:lblOffset val="100"/>
        <c:noMultiLvlLbl val="0"/>
      </c:catAx>
      <c:valAx>
        <c:axId val="14338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0.39</c:v>
                </c:pt>
                <c:pt idx="1">
                  <c:v>0.26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32-4465-8865-631AF2361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54224"/>
        <c:axId val="1433812192"/>
      </c:barChart>
      <c:catAx>
        <c:axId val="137475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812192"/>
        <c:crosses val="autoZero"/>
        <c:auto val="1"/>
        <c:lblAlgn val="ctr"/>
        <c:lblOffset val="100"/>
        <c:noMultiLvlLbl val="0"/>
      </c:catAx>
      <c:valAx>
        <c:axId val="14338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475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0.2</c:v>
              </c:pt>
              <c:pt idx="2">
                <c:v>0.4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51CB-4F58-98A7-7CB5E27BE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62400"/>
        <c:axId val="1341973776"/>
      </c:barChart>
      <c:valAx>
        <c:axId val="13419737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2400"/>
        <c:crosses val="autoZero"/>
        <c:crossBetween val="between"/>
      </c:valAx>
      <c:catAx>
        <c:axId val="134246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7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0.7</c:v>
              </c:pt>
              <c:pt idx="1">
                <c:v>0.1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3FE5-4957-BD75-D230C24C7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4912"/>
        <c:axId val="1341980688"/>
      </c:barChart>
      <c:valAx>
        <c:axId val="134198068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4912"/>
        <c:crosses val="autoZero"/>
        <c:crossBetween val="between"/>
      </c:valAx>
      <c:catAx>
        <c:axId val="134245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8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E589-4365-A27F-32EE2EBA9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9072"/>
        <c:axId val="1342467872"/>
      </c:barChart>
      <c:valAx>
        <c:axId val="13424678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9072"/>
        <c:crosses val="autoZero"/>
        <c:crossBetween val="between"/>
      </c:valAx>
      <c:catAx>
        <c:axId val="134245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0.5</c:v>
              </c:pt>
              <c:pt idx="1">
                <c:v>0.3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32B7-4F3E-91D9-FD043D7C9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8240"/>
        <c:axId val="1341862464"/>
      </c:barChart>
      <c:valAx>
        <c:axId val="134186246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8240"/>
        <c:crosses val="autoZero"/>
        <c:crossBetween val="between"/>
      </c:valAx>
      <c:catAx>
        <c:axId val="1342458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86246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0.2</c:v>
              </c:pt>
              <c:pt idx="2">
                <c:v>0.4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9513-4D05-8017-8B2E7559DC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62400"/>
        <c:axId val="1341973776"/>
      </c:barChart>
      <c:valAx>
        <c:axId val="13419737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2400"/>
        <c:crosses val="autoZero"/>
        <c:crossBetween val="between"/>
      </c:valAx>
      <c:catAx>
        <c:axId val="134246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7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0.7</c:v>
              </c:pt>
              <c:pt idx="1">
                <c:v>0.1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F1F0-456F-903D-5F01F68ED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4912"/>
        <c:axId val="1341980688"/>
      </c:barChart>
      <c:valAx>
        <c:axId val="134198068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4912"/>
        <c:crosses val="autoZero"/>
        <c:crossBetween val="between"/>
      </c:valAx>
      <c:catAx>
        <c:axId val="134245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8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811D-4F3A-8990-5E3E1F49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9072"/>
        <c:axId val="1342467872"/>
      </c:barChart>
      <c:valAx>
        <c:axId val="1342467872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9072"/>
        <c:crosses val="autoZero"/>
        <c:crossBetween val="between"/>
      </c:valAx>
      <c:catAx>
        <c:axId val="1342459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7872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Dr</c:v>
          </c:tx>
          <c:spPr>
            <a:solidFill>
              <a:srgbClr val="5B9BD5">
                <a:alpha val="70000"/>
              </a:srgbClr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0.5</c:v>
              </c:pt>
              <c:pt idx="1">
                <c:v>0.3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DC23-43F0-B3CD-0F1C6C17296F}"/>
            </c:ext>
          </c:extLst>
        </c:ser>
        <c:ser>
          <c:idx val="1"/>
          <c:order val="1"/>
          <c:tx>
            <c:v>X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0.6</c:v>
              </c:pt>
              <c:pt idx="1">
                <c:v>0.1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1-DC23-43F0-B3CD-0F1C6C17296F}"/>
            </c:ext>
          </c:extLst>
        </c:ser>
        <c:ser>
          <c:idx val="2"/>
          <c:order val="2"/>
          <c:tx>
            <c:v>Y</c:v>
          </c:tx>
          <c:spPr>
            <a:solidFill>
              <a:srgbClr val="ED7D31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0.3</c:v>
              </c:pt>
              <c:pt idx="2">
                <c:v>0.3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2-DC23-43F0-B3CD-0F1C6C17296F}"/>
            </c:ext>
          </c:extLst>
        </c:ser>
        <c:ser>
          <c:idx val="3"/>
          <c:order val="3"/>
          <c:tx>
            <c:v>Z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0.2</c:v>
              </c:pt>
              <c:pt idx="2">
                <c:v>0.4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3-DC23-43F0-B3CD-0F1C6C1729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6576"/>
        <c:axId val="1342472624"/>
      </c:barChart>
      <c:valAx>
        <c:axId val="1342472624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6576"/>
        <c:crosses val="autoZero"/>
        <c:crossBetween val="between"/>
      </c:valAx>
      <c:catAx>
        <c:axId val="1342456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72624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70AD47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0.4</c:v>
              </c:pt>
              <c:pt idx="1">
                <c:v>0.2</c:v>
              </c:pt>
              <c:pt idx="2">
                <c:v>0.4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D80A-41E8-B1EC-3619FC3589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62400"/>
        <c:axId val="1341973776"/>
      </c:barChart>
      <c:valAx>
        <c:axId val="1341973776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62400"/>
        <c:crosses val="autoZero"/>
        <c:crossBetween val="between"/>
      </c:valAx>
      <c:catAx>
        <c:axId val="134246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7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Probability</c:v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strLit>
              <c:ptCount val="4"/>
              <c:pt idx="0">
                <c:v>A</c:v>
              </c:pt>
              <c:pt idx="1">
                <c:v>B</c:v>
              </c:pt>
              <c:pt idx="2">
                <c:v>C</c:v>
              </c:pt>
            </c:strLit>
          </c:cat>
          <c:val>
            <c:numLit>
              <c:formatCode>General</c:formatCode>
              <c:ptCount val="4"/>
              <c:pt idx="0">
                <c:v>0.7</c:v>
              </c:pt>
              <c:pt idx="1">
                <c:v>0.1</c:v>
              </c:pt>
              <c:pt idx="2">
                <c:v>0.2</c:v>
              </c:pt>
              <c:pt idx="3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0-E680-4F99-8AE2-522F15F8F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342454912"/>
        <c:axId val="1341980688"/>
      </c:barChart>
      <c:valAx>
        <c:axId val="1341980688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/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2454912"/>
        <c:crosses val="autoZero"/>
        <c:crossBetween val="between"/>
      </c:valAx>
      <c:catAx>
        <c:axId val="134245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5873" cap="flat">
            <a:solidFill>
              <a:srgbClr val="BFBFBF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197" b="0" i="0" u="none" strike="noStrike" kern="1200" cap="none" spc="20" baseline="0">
                <a:solidFill>
                  <a:srgbClr val="595959"/>
                </a:solidFill>
                <a:latin typeface="Calibri"/>
              </a:defRPr>
            </a:pPr>
            <a:endParaRPr lang="en-US"/>
          </a:p>
        </c:txPr>
        <c:crossAx val="134198068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197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21183E9-DAB2-4298-87D2-D8A8958F07A5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47F09BB-675B-4A54-A1B5-83567409693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2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DCC23FE-828B-405D-A9C6-0D3C62493ADA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520CE6-8F80-4BB3-BDC3-8A165D6603DB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5F3F8-2E77-48D2-B95C-24BFFB83D3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37350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BA5F63-8819-4367-A217-FDC6FA0FE188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0C5EDC-49B5-4DEC-B7F7-D2513E11699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9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830F5-8855-45FD-ADF1-8243C68B00F4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AA7E39-7646-422A-BECF-8D5800A1517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23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4FF1D9-6816-4689-AE47-9C4C4D774740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BBB56F-6265-496F-BCDB-728764600FA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5421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E0C058-539A-444B-8064-2FB732074253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A336C1-EF8E-4282-B46C-3624CAE14A2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75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CA76A0-77EA-40C2-BA7E-0DD3696B582C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716E6B-DB5D-4BE2-B31D-2AA017060D2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88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22745F-A4CB-419C-8152-880E4C04F757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F6E901-FCD3-495B-A324-B7394FF45C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0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C7882-71C9-4155-A511-EEE5036E4477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5DDD9A-813C-4251-BA10-2E0263359B8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5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F550AE-84B2-4800-AB96-B2A375B946CC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E5CC3C-EAE4-469F-B913-AD1B3871250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14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12B5F3-06E9-49AB-992B-BBB6A0366CDE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BB2D6-8D76-4A4F-8CB0-542D84EA746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1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B9F45-AB32-405B-881D-12D78E29EEB1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7B9053-E124-43A3-8CFF-E9AC42E2971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7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BDE3F69-37EA-4E54-B71E-8971D74D64FE}" type="datetime1">
              <a:rPr lang="en-GB"/>
              <a:pPr lvl="0"/>
              <a:t>01/04/2018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FF2BD043-E862-471A-8C7F-373C0828BC23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20.xml"/><Relationship Id="rId7" Type="http://schemas.openxmlformats.org/officeDocument/2006/relationships/image" Target="../media/image26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chart" Target="../charts/char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emf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jpg"/><Relationship Id="rId10" Type="http://schemas.openxmlformats.org/officeDocument/2006/relationships/image" Target="../media/image49.png"/><Relationship Id="rId4" Type="http://schemas.openxmlformats.org/officeDocument/2006/relationships/image" Target="../media/image3.emf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08373" y="2990234"/>
            <a:ext cx="9144000" cy="2387598"/>
          </a:xfrm>
        </p:spPr>
        <p:txBody>
          <a:bodyPr>
            <a:normAutofit fontScale="90000"/>
          </a:bodyPr>
          <a:lstStyle/>
          <a:p>
            <a:pPr lvl="0"/>
            <a:r>
              <a:rPr lang="en-GB" sz="5400" b="1" dirty="0"/>
              <a:t>Combining Evidence</a:t>
            </a:r>
            <a:br>
              <a:rPr lang="en-GB" sz="5400" b="1" dirty="0"/>
            </a:br>
            <a:br>
              <a:rPr lang="en-GB" sz="5400" b="1" dirty="0"/>
            </a:br>
            <a:r>
              <a:rPr lang="en-GB" sz="5400" i="1" dirty="0"/>
              <a:t>Machine Learning and Predicting Clinical Diagnoses / State</a:t>
            </a:r>
            <a:br>
              <a:rPr lang="en-GB" sz="5400" i="1" dirty="0"/>
            </a:br>
            <a:br>
              <a:rPr lang="en-GB" sz="5400" i="1" dirty="0"/>
            </a:br>
            <a:r>
              <a:rPr lang="en-GB" sz="2700" dirty="0"/>
              <a:t>Dan W Joyce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Incomplete Data (Biomarkers)</a:t>
            </a:r>
          </a:p>
        </p:txBody>
      </p:sp>
      <p:pic>
        <p:nvPicPr>
          <p:cNvPr id="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18" y="1514173"/>
            <a:ext cx="8406134" cy="47381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10"/>
          <p:cNvSpPr txBox="1"/>
          <p:nvPr/>
        </p:nvSpPr>
        <p:spPr>
          <a:xfrm>
            <a:off x="8667753" y="2008735"/>
            <a:ext cx="317837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number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of subjects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size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of feature space</a:t>
            </a:r>
          </a:p>
        </p:txBody>
      </p:sp>
      <p:sp>
        <p:nvSpPr>
          <p:cNvPr id="5" name="Right Brace 11"/>
          <p:cNvSpPr/>
          <p:nvPr/>
        </p:nvSpPr>
        <p:spPr>
          <a:xfrm>
            <a:off x="6810378" y="4991096"/>
            <a:ext cx="723903" cy="126122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8131384" y="4705346"/>
            <a:ext cx="3800465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121 patients “overlap” …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lang="en-GB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MRI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And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…	</a:t>
            </a:r>
            <a:r>
              <a:rPr lang="en-GB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Gene Expression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And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…	</a:t>
            </a:r>
            <a:r>
              <a:rPr lang="en-GB" sz="20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Proteomics</a:t>
            </a:r>
          </a:p>
        </p:txBody>
      </p:sp>
      <p:sp>
        <p:nvSpPr>
          <p:cNvPr id="7" name="Right Brace 13"/>
          <p:cNvSpPr/>
          <p:nvPr/>
        </p:nvSpPr>
        <p:spPr>
          <a:xfrm flipH="1">
            <a:off x="2384682" y="4977481"/>
            <a:ext cx="720464" cy="125524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5400000"/>
              <a:gd name="f10" fmla="val 8333"/>
              <a:gd name="f11" fmla="val 50000"/>
              <a:gd name="f12" fmla="+- 0 0 -180"/>
              <a:gd name="f13" fmla="+- 0 0 -270"/>
              <a:gd name="f14" fmla="+- 0 0 -360"/>
              <a:gd name="f15" fmla="abs f4"/>
              <a:gd name="f16" fmla="abs f5"/>
              <a:gd name="f17" fmla="abs f6"/>
              <a:gd name="f18" fmla="+- 2700000 f1 0"/>
              <a:gd name="f19" fmla="*/ f12 f0 1"/>
              <a:gd name="f20" fmla="*/ f13 f0 1"/>
              <a:gd name="f21" fmla="*/ f14 f0 1"/>
              <a:gd name="f22" fmla="?: f15 f4 1"/>
              <a:gd name="f23" fmla="?: f16 f5 1"/>
              <a:gd name="f24" fmla="?: f17 f6 1"/>
              <a:gd name="f25" fmla="+- f18 0 f1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f1 0"/>
              <a:gd name="f34" fmla="+- f26 0 f1"/>
              <a:gd name="f35" fmla="+- f27 0 f1"/>
              <a:gd name="f36" fmla="+- f28 0 f1"/>
              <a:gd name="f37" fmla="min f30 f29"/>
              <a:gd name="f38" fmla="*/ f31 1 f24"/>
              <a:gd name="f39" fmla="*/ f32 1 f24"/>
              <a:gd name="f40" fmla="*/ f33 f8 1"/>
              <a:gd name="f41" fmla="val f38"/>
              <a:gd name="f42" fmla="val f39"/>
              <a:gd name="f43" fmla="*/ f40 1 f0"/>
              <a:gd name="f44" fmla="*/ f7 f37 1"/>
              <a:gd name="f45" fmla="+- f42 0 f7"/>
              <a:gd name="f46" fmla="+- f41 0 f7"/>
              <a:gd name="f47" fmla="+- 0 0 f43"/>
              <a:gd name="f48" fmla="*/ f41 f37 1"/>
              <a:gd name="f49" fmla="*/ f42 f37 1"/>
              <a:gd name="f50" fmla="*/ f46 1 2"/>
              <a:gd name="f51" fmla="min f46 f45"/>
              <a:gd name="f52" fmla="*/ f45 f11 1"/>
              <a:gd name="f53" fmla="+- 0 0 f47"/>
              <a:gd name="f54" fmla="+- f7 f50 0"/>
              <a:gd name="f55" fmla="*/ f51 f10 1"/>
              <a:gd name="f56" fmla="*/ f52 1 100000"/>
              <a:gd name="f57" fmla="*/ f53 f0 1"/>
              <a:gd name="f58" fmla="*/ f50 f37 1"/>
              <a:gd name="f59" fmla="*/ f55 1 100000"/>
              <a:gd name="f60" fmla="*/ f57 1 f8"/>
              <a:gd name="f61" fmla="*/ f54 f37 1"/>
              <a:gd name="f62" fmla="*/ f56 f37 1"/>
              <a:gd name="f63" fmla="+- f60 0 f1"/>
              <a:gd name="f64" fmla="+- f56 0 f59"/>
              <a:gd name="f65" fmla="+- f42 0 f59"/>
              <a:gd name="f66" fmla="*/ f59 f37 1"/>
              <a:gd name="f67" fmla="cos 1 f63"/>
              <a:gd name="f68" fmla="sin 1 f63"/>
              <a:gd name="f69" fmla="*/ f64 f37 1"/>
              <a:gd name="f70" fmla="*/ f65 f37 1"/>
              <a:gd name="f71" fmla="+- 0 0 f67"/>
              <a:gd name="f72" fmla="+- 0 0 f68"/>
              <a:gd name="f73" fmla="+- 0 0 f71"/>
              <a:gd name="f74" fmla="+- 0 0 f72"/>
              <a:gd name="f75" fmla="val f73"/>
              <a:gd name="f76" fmla="val f74"/>
              <a:gd name="f77" fmla="*/ f75 f50 1"/>
              <a:gd name="f78" fmla="*/ f76 f59 1"/>
              <a:gd name="f79" fmla="+- f7 f77 0"/>
              <a:gd name="f80" fmla="+- f59 0 f78"/>
              <a:gd name="f81" fmla="+- f42 f78 0"/>
              <a:gd name="f82" fmla="+- f81 0 f59"/>
              <a:gd name="f83" fmla="*/ f80 f37 1"/>
              <a:gd name="f84" fmla="*/ f79 f37 1"/>
              <a:gd name="f85" fmla="*/ f8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44" y="f44"/>
              </a:cxn>
              <a:cxn ang="f35">
                <a:pos x="f48" y="f62"/>
              </a:cxn>
              <a:cxn ang="f36">
                <a:pos x="f44" y="f49"/>
              </a:cxn>
            </a:cxnLst>
            <a:rect l="f44" t="f83" r="f84" b="f85"/>
            <a:pathLst>
              <a:path stroke="0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  <a:close/>
              </a:path>
              <a:path fill="none">
                <a:moveTo>
                  <a:pt x="f44" y="f44"/>
                </a:moveTo>
                <a:arcTo wR="f58" hR="f66" stAng="f2" swAng="f1"/>
                <a:lnTo>
                  <a:pt x="f61" y="f69"/>
                </a:lnTo>
                <a:arcTo wR="f58" hR="f66" stAng="f0" swAng="f9"/>
                <a:arcTo wR="f58" hR="f66" stAng="f2" swAng="f9"/>
                <a:lnTo>
                  <a:pt x="f61" y="f70"/>
                </a:lnTo>
                <a:arcTo wR="f58" hR="f66" stAng="f7" swAng="f1"/>
              </a:path>
            </a:pathLst>
          </a:custGeom>
          <a:noFill/>
          <a:ln w="57150" cap="flat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393960" y="5113882"/>
            <a:ext cx="1860346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Call this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“Brute Force” Combination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Classifying Patients as AD, MCI or Controls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3" y="1559933"/>
            <a:ext cx="4896246" cy="2507421"/>
          </a:xfrm>
        </p:spPr>
      </p:pic>
      <p:sp>
        <p:nvSpPr>
          <p:cNvPr id="4" name="TextBox 6"/>
          <p:cNvSpPr txBox="1"/>
          <p:nvPr/>
        </p:nvSpPr>
        <p:spPr>
          <a:xfrm>
            <a:off x="5964667" y="1659484"/>
            <a:ext cx="5903485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How to make use of partial data?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… In a way </a:t>
            </a:r>
            <a:r>
              <a:rPr lang="en-GB" sz="24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we could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deploy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in diagnosis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How to learn which genes/proteins/MRI features predict AD ?</a:t>
            </a:r>
          </a:p>
        </p:txBody>
      </p:sp>
      <p:sp>
        <p:nvSpPr>
          <p:cNvPr id="5" name="TextBox 6"/>
          <p:cNvSpPr txBox="1"/>
          <p:nvPr/>
        </p:nvSpPr>
        <p:spPr>
          <a:xfrm>
            <a:off x="4229099" y="4195033"/>
            <a:ext cx="2752728" cy="7078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“classic” machine learning approach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38203" y="4195033"/>
            <a:ext cx="275272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The “MDT” approach … combining evidence from multiple “experts”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3" y="5338372"/>
            <a:ext cx="27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potentially use </a:t>
            </a:r>
            <a:r>
              <a:rPr lang="en-GB" b="1" dirty="0"/>
              <a:t>all data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29100" y="5338372"/>
            <a:ext cx="325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</a:t>
            </a:r>
            <a:r>
              <a:rPr lang="en-GB" i="1" dirty="0"/>
              <a:t>only</a:t>
            </a:r>
            <a:r>
              <a:rPr lang="en-GB" dirty="0"/>
              <a:t> use data for which </a:t>
            </a:r>
            <a:r>
              <a:rPr lang="en-GB" b="1" dirty="0"/>
              <a:t>all patients have all biomarker / modality data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A Problem with Brute Force Combination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77" y="1572045"/>
            <a:ext cx="5953502" cy="22770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56" y="1336587"/>
            <a:ext cx="3570759" cy="27479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Arrow: Right 5"/>
          <p:cNvSpPr/>
          <p:nvPr/>
        </p:nvSpPr>
        <p:spPr>
          <a:xfrm>
            <a:off x="6561780" y="2172760"/>
            <a:ext cx="936171" cy="522515"/>
          </a:xfrm>
          <a:custGeom>
            <a:avLst>
              <a:gd name="f0" fmla="val 1557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2012777" y="3923150"/>
            <a:ext cx="3009820" cy="2741234"/>
            <a:chOff x="2012777" y="3923150"/>
            <a:chExt cx="3009820" cy="274123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2777" y="4370886"/>
              <a:ext cx="3009820" cy="22934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TextBox 9"/>
            <p:cNvSpPr txBox="1"/>
            <p:nvPr/>
          </p:nvSpPr>
          <p:spPr>
            <a:xfrm>
              <a:off x="2358219" y="3923150"/>
              <a:ext cx="2644636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Do not allow equivocation</a:t>
              </a:r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6508141" y="3963603"/>
            <a:ext cx="3026362" cy="2821893"/>
            <a:chOff x="6508141" y="3963603"/>
            <a:chExt cx="3026362" cy="2821893"/>
          </a:xfrm>
        </p:grpSpPr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08141" y="4331119"/>
              <a:ext cx="3026362" cy="2454377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699004" y="3963603"/>
              <a:ext cx="2635209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Introduce ‘equivocal’ class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So far …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606555"/>
            <a:ext cx="10515600" cy="4351336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GB" sz="2600" dirty="0"/>
              <a:t>All our examples have been </a:t>
            </a:r>
            <a:r>
              <a:rPr lang="en-GB" sz="2600" b="1" dirty="0"/>
              <a:t>1 or 2 dimensional</a:t>
            </a:r>
            <a:r>
              <a:rPr lang="en-GB" sz="26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MRI data : natively 10</a:t>
            </a:r>
            <a:r>
              <a:rPr lang="en-GB" sz="2200" baseline="30000" dirty="0"/>
              <a:t>5</a:t>
            </a:r>
            <a:r>
              <a:rPr lang="en-GB" sz="2200" dirty="0"/>
              <a:t> - 10</a:t>
            </a:r>
            <a:r>
              <a:rPr lang="en-GB" sz="2200" baseline="30000" dirty="0"/>
              <a:t>6</a:t>
            </a:r>
            <a:r>
              <a:rPr lang="en-GB" sz="2200" dirty="0"/>
              <a:t> voxels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Proteomics / gene-expression : 10</a:t>
            </a:r>
            <a:r>
              <a:rPr lang="en-GB" sz="2200" baseline="30000" dirty="0"/>
              <a:t>3</a:t>
            </a:r>
            <a:r>
              <a:rPr lang="en-GB" sz="2200" dirty="0"/>
              <a:t> – 10</a:t>
            </a:r>
            <a:r>
              <a:rPr lang="en-GB" sz="2200" baseline="30000" dirty="0"/>
              <a:t>4  </a:t>
            </a:r>
            <a:r>
              <a:rPr lang="en-GB" sz="2200" dirty="0"/>
              <a:t>for “off the shelf” arrays/chips</a:t>
            </a:r>
            <a:endParaRPr lang="en-GB" sz="2200" baseline="30000" dirty="0"/>
          </a:p>
          <a:p>
            <a:pPr lvl="0">
              <a:lnSpc>
                <a:spcPct val="80000"/>
              </a:lnSpc>
            </a:pPr>
            <a:endParaRPr lang="en-GB" sz="2600" dirty="0"/>
          </a:p>
          <a:p>
            <a:pPr lvl="0">
              <a:lnSpc>
                <a:spcPct val="80000"/>
              </a:lnSpc>
            </a:pPr>
            <a:r>
              <a:rPr lang="en-GB" sz="2600" dirty="0"/>
              <a:t>“Brute force” combination by “bolting” feature spaces together could lead to distortion in the joint feature space</a:t>
            </a:r>
          </a:p>
          <a:p>
            <a:pPr marL="0" lvl="0" indent="0">
              <a:lnSpc>
                <a:spcPct val="80000"/>
              </a:lnSpc>
              <a:buNone/>
            </a:pPr>
            <a:endParaRPr lang="en-GB" sz="2600" baseline="30000" dirty="0"/>
          </a:p>
          <a:p>
            <a:pPr lvl="0">
              <a:lnSpc>
                <a:spcPct val="80000"/>
              </a:lnSpc>
            </a:pPr>
            <a:r>
              <a:rPr lang="en-GB" sz="2600" dirty="0"/>
              <a:t>And subjects need to have </a:t>
            </a:r>
            <a:r>
              <a:rPr lang="en-GB" sz="2600" b="1" dirty="0"/>
              <a:t>all</a:t>
            </a:r>
            <a:r>
              <a:rPr lang="en-GB" sz="2600" dirty="0"/>
              <a:t> biomarkers available = only 121 subjects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Throwing away data from </a:t>
            </a:r>
            <a:r>
              <a:rPr lang="en-GB" sz="2200" b="1" dirty="0"/>
              <a:t>over 500 subjects </a:t>
            </a:r>
            <a:endParaRPr lang="en-GB" sz="2200" dirty="0"/>
          </a:p>
          <a:p>
            <a:pPr lvl="1">
              <a:lnSpc>
                <a:spcPct val="80000"/>
              </a:lnSpc>
            </a:pPr>
            <a:r>
              <a:rPr lang="en-GB" sz="2200" dirty="0"/>
              <a:t>If a subject has </a:t>
            </a:r>
            <a:r>
              <a:rPr lang="en-GB" sz="2200" b="1" dirty="0"/>
              <a:t>GX </a:t>
            </a:r>
            <a:r>
              <a:rPr lang="en-GB" sz="2200" i="1" dirty="0"/>
              <a:t>and </a:t>
            </a:r>
            <a:r>
              <a:rPr lang="en-GB" sz="2200" b="1" dirty="0"/>
              <a:t>PX</a:t>
            </a:r>
            <a:r>
              <a:rPr lang="en-GB" sz="2200" dirty="0"/>
              <a:t>, but </a:t>
            </a:r>
            <a:r>
              <a:rPr lang="en-GB" sz="2200" b="1" dirty="0"/>
              <a:t>not MRI</a:t>
            </a:r>
            <a:r>
              <a:rPr lang="en-GB" sz="2200" dirty="0"/>
              <a:t>, 25% of the subject’s data is systematically missing</a:t>
            </a:r>
          </a:p>
          <a:p>
            <a:pPr lvl="1">
              <a:lnSpc>
                <a:spcPct val="80000"/>
              </a:lnSpc>
            </a:pPr>
            <a:r>
              <a:rPr lang="en-GB" sz="2200" dirty="0"/>
              <a:t>?Implausible amount of imputation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Individual Classifiers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79" y="1562874"/>
            <a:ext cx="3520348" cy="313984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53" y="1615945"/>
            <a:ext cx="3387001" cy="3033714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4" y="212716"/>
            <a:ext cx="3722248" cy="311846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2424" y="3407392"/>
            <a:ext cx="3722248" cy="3181206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7" name="TextBox 8"/>
          <p:cNvSpPr txBox="1"/>
          <p:nvPr/>
        </p:nvSpPr>
        <p:spPr>
          <a:xfrm>
            <a:off x="838203" y="4997991"/>
            <a:ext cx="6496053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Brute force combination (versus individual biomarkers) does well but remember, performance can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only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 evaluated on the subset of 121 patients with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biomarkers</a:t>
            </a:r>
          </a:p>
        </p:txBody>
      </p:sp>
      <p:sp>
        <p:nvSpPr>
          <p:cNvPr id="8" name="Arrow: Right 7"/>
          <p:cNvSpPr/>
          <p:nvPr/>
        </p:nvSpPr>
        <p:spPr>
          <a:xfrm rot="10800000">
            <a:off x="9183075" y="1475779"/>
            <a:ext cx="640861" cy="3438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/>
          <p:cNvSpPr/>
          <p:nvPr/>
        </p:nvSpPr>
        <p:spPr>
          <a:xfrm rot="10800000">
            <a:off x="5513751" y="2316174"/>
            <a:ext cx="640861" cy="3438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/>
          <p:cNvSpPr/>
          <p:nvPr/>
        </p:nvSpPr>
        <p:spPr>
          <a:xfrm>
            <a:off x="8542214" y="4321377"/>
            <a:ext cx="640861" cy="343877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How to Combine Evidence : Majority Voting</a:t>
            </a:r>
          </a:p>
        </p:txBody>
      </p:sp>
      <p:grpSp>
        <p:nvGrpSpPr>
          <p:cNvPr id="5" name="Group 29"/>
          <p:cNvGrpSpPr/>
          <p:nvPr/>
        </p:nvGrpSpPr>
        <p:grpSpPr>
          <a:xfrm>
            <a:off x="4857629" y="1716358"/>
            <a:ext cx="1872819" cy="1419743"/>
            <a:chOff x="6011091" y="4799749"/>
            <a:chExt cx="1872819" cy="1419743"/>
          </a:xfrm>
        </p:grpSpPr>
        <p:sp>
          <p:nvSpPr>
            <p:cNvPr id="7" name="Flowchart: Connector 24"/>
            <p:cNvSpPr/>
            <p:nvPr/>
          </p:nvSpPr>
          <p:spPr>
            <a:xfrm>
              <a:off x="6011091" y="5351983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5E0B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Z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8" name="Chart 28"/>
            <p:cNvGraphicFramePr/>
            <p:nvPr/>
          </p:nvGraphicFramePr>
          <p:xfrm>
            <a:off x="6726289" y="4799749"/>
            <a:ext cx="1157621" cy="992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0" name="Group 31"/>
          <p:cNvGrpSpPr/>
          <p:nvPr/>
        </p:nvGrpSpPr>
        <p:grpSpPr>
          <a:xfrm>
            <a:off x="1048102" y="1593866"/>
            <a:ext cx="1899016" cy="1542235"/>
            <a:chOff x="6003575" y="1016648"/>
            <a:chExt cx="1899016" cy="1542235"/>
          </a:xfrm>
        </p:grpSpPr>
        <p:sp>
          <p:nvSpPr>
            <p:cNvPr id="12" name="Flowchart: Connector 23"/>
            <p:cNvSpPr/>
            <p:nvPr/>
          </p:nvSpPr>
          <p:spPr>
            <a:xfrm>
              <a:off x="6003575" y="1691374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2CC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X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13" name="Chart 26"/>
            <p:cNvGraphicFramePr/>
            <p:nvPr/>
          </p:nvGraphicFramePr>
          <p:xfrm>
            <a:off x="6710168" y="1016648"/>
            <a:ext cx="1192423" cy="1072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5" name="Group 30"/>
          <p:cNvGrpSpPr/>
          <p:nvPr/>
        </p:nvGrpSpPr>
        <p:grpSpPr>
          <a:xfrm>
            <a:off x="2957482" y="1686449"/>
            <a:ext cx="1858454" cy="1449652"/>
            <a:chOff x="6003575" y="2897697"/>
            <a:chExt cx="1858454" cy="1449652"/>
          </a:xfrm>
        </p:grpSpPr>
        <p:sp>
          <p:nvSpPr>
            <p:cNvPr id="17" name="Flowchart: Connector 25"/>
            <p:cNvSpPr/>
            <p:nvPr/>
          </p:nvSpPr>
          <p:spPr>
            <a:xfrm>
              <a:off x="6003575" y="3479840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8CBAD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18" name="Chart 27"/>
            <p:cNvGraphicFramePr/>
            <p:nvPr/>
          </p:nvGraphicFramePr>
          <p:xfrm>
            <a:off x="6718764" y="2897697"/>
            <a:ext cx="1143265" cy="1051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1" name="Group 34"/>
          <p:cNvGrpSpPr/>
          <p:nvPr/>
        </p:nvGrpSpPr>
        <p:grpSpPr>
          <a:xfrm>
            <a:off x="486699" y="3473120"/>
            <a:ext cx="1535716" cy="2209711"/>
            <a:chOff x="3646051" y="2108670"/>
            <a:chExt cx="1535716" cy="2209711"/>
          </a:xfrm>
        </p:grpSpPr>
        <p:graphicFrame>
          <p:nvGraphicFramePr>
            <p:cNvPr id="23" name="Chart 14"/>
            <p:cNvGraphicFramePr/>
            <p:nvPr/>
          </p:nvGraphicFramePr>
          <p:xfrm>
            <a:off x="3646051" y="2108670"/>
            <a:ext cx="1535716" cy="1342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Flowchart: Connector 15"/>
            <p:cNvSpPr/>
            <p:nvPr/>
          </p:nvSpPr>
          <p:spPr>
            <a:xfrm>
              <a:off x="4207657" y="3450872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Dr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  <p:sp>
        <p:nvSpPr>
          <p:cNvPr id="28" name="Flowchart: Connector 23"/>
          <p:cNvSpPr/>
          <p:nvPr/>
        </p:nvSpPr>
        <p:spPr>
          <a:xfrm>
            <a:off x="7398772" y="2140397"/>
            <a:ext cx="867509" cy="8675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2CC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0809" y="1517586"/>
            <a:ext cx="26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Individual Votes</a:t>
            </a:r>
          </a:p>
        </p:txBody>
      </p:sp>
      <p:sp>
        <p:nvSpPr>
          <p:cNvPr id="31" name="Flowchart: Connector 24"/>
          <p:cNvSpPr/>
          <p:nvPr/>
        </p:nvSpPr>
        <p:spPr>
          <a:xfrm>
            <a:off x="7398098" y="3232760"/>
            <a:ext cx="867509" cy="8675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 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32" name="Flowchart: Connector 24"/>
          <p:cNvSpPr/>
          <p:nvPr/>
        </p:nvSpPr>
        <p:spPr>
          <a:xfrm>
            <a:off x="8378511" y="3227732"/>
            <a:ext cx="867509" cy="8675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5E0B4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 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33" name="Flowchart: Connector 25"/>
          <p:cNvSpPr/>
          <p:nvPr/>
        </p:nvSpPr>
        <p:spPr>
          <a:xfrm>
            <a:off x="7398098" y="4212697"/>
            <a:ext cx="867509" cy="8675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8CBAD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34" name="Flowchart: Connector 15"/>
          <p:cNvSpPr/>
          <p:nvPr/>
        </p:nvSpPr>
        <p:spPr>
          <a:xfrm>
            <a:off x="7398099" y="5192634"/>
            <a:ext cx="867509" cy="8675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DD7EE"/>
          </a:solidFill>
          <a:ln cap="flat">
            <a:noFill/>
            <a:prstDash val="solid"/>
          </a:ln>
          <a:effectLst>
            <a:outerShdw dist="27944" dir="5400000" algn="tl">
              <a:srgbClr val="000000">
                <a:alpha val="32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35" name="Right Brace 34"/>
          <p:cNvSpPr/>
          <p:nvPr/>
        </p:nvSpPr>
        <p:spPr>
          <a:xfrm>
            <a:off x="9331569" y="2140398"/>
            <a:ext cx="650487" cy="3846188"/>
          </a:xfrm>
          <a:prstGeom prst="rightBrace">
            <a:avLst>
              <a:gd name="adj1" fmla="val 8333"/>
              <a:gd name="adj2" fmla="val 4979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0311308" y="3747456"/>
            <a:ext cx="1281723" cy="6955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37" name="Chart 36"/>
          <p:cNvGraphicFramePr/>
          <p:nvPr>
            <p:extLst>
              <p:ext uri="{D42A27DB-BD31-4B8C-83A1-F6EECF244321}">
                <p14:modId xmlns:p14="http://schemas.microsoft.com/office/powerpoint/2010/main" val="1528138585"/>
              </p:ext>
            </p:extLst>
          </p:nvPr>
        </p:nvGraphicFramePr>
        <p:xfrm>
          <a:off x="2659907" y="3441040"/>
          <a:ext cx="4294855" cy="292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How to Combine Evidence : Averaging</a:t>
            </a:r>
          </a:p>
        </p:txBody>
      </p:sp>
      <p:grpSp>
        <p:nvGrpSpPr>
          <p:cNvPr id="21" name="Group 34"/>
          <p:cNvGrpSpPr/>
          <p:nvPr/>
        </p:nvGrpSpPr>
        <p:grpSpPr>
          <a:xfrm>
            <a:off x="486699" y="3473120"/>
            <a:ext cx="1535716" cy="2209711"/>
            <a:chOff x="3646051" y="2108670"/>
            <a:chExt cx="1535716" cy="2209711"/>
          </a:xfrm>
        </p:grpSpPr>
        <p:graphicFrame>
          <p:nvGraphicFramePr>
            <p:cNvPr id="23" name="Chart 14"/>
            <p:cNvGraphicFramePr/>
            <p:nvPr/>
          </p:nvGraphicFramePr>
          <p:xfrm>
            <a:off x="3646051" y="2108670"/>
            <a:ext cx="1535716" cy="1342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Flowchart: Connector 15"/>
            <p:cNvSpPr/>
            <p:nvPr/>
          </p:nvSpPr>
          <p:spPr>
            <a:xfrm>
              <a:off x="4207657" y="3450872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Dr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  <p:sp>
        <p:nvSpPr>
          <p:cNvPr id="35" name="Right Brace 34"/>
          <p:cNvSpPr/>
          <p:nvPr/>
        </p:nvSpPr>
        <p:spPr>
          <a:xfrm>
            <a:off x="9741058" y="3708281"/>
            <a:ext cx="441168" cy="1951149"/>
          </a:xfrm>
          <a:prstGeom prst="rightBrace">
            <a:avLst>
              <a:gd name="adj1" fmla="val 8333"/>
              <a:gd name="adj2" fmla="val 4979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0491863" y="4454067"/>
            <a:ext cx="1281723" cy="4319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69171098"/>
              </p:ext>
            </p:extLst>
          </p:nvPr>
        </p:nvGraphicFramePr>
        <p:xfrm>
          <a:off x="2341572" y="3334705"/>
          <a:ext cx="4294855" cy="292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882158536"/>
              </p:ext>
            </p:extLst>
          </p:nvPr>
        </p:nvGraphicFramePr>
        <p:xfrm>
          <a:off x="6603160" y="3708281"/>
          <a:ext cx="3344008" cy="195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9" name="Group 29"/>
          <p:cNvGrpSpPr/>
          <p:nvPr/>
        </p:nvGrpSpPr>
        <p:grpSpPr>
          <a:xfrm>
            <a:off x="4857629" y="1716358"/>
            <a:ext cx="1872819" cy="1419743"/>
            <a:chOff x="6011091" y="4799749"/>
            <a:chExt cx="1872819" cy="1419743"/>
          </a:xfrm>
        </p:grpSpPr>
        <p:sp>
          <p:nvSpPr>
            <p:cNvPr id="37" name="Flowchart: Connector 24"/>
            <p:cNvSpPr/>
            <p:nvPr/>
          </p:nvSpPr>
          <p:spPr>
            <a:xfrm>
              <a:off x="6011091" y="5351983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5E0B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Z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38" name="Chart 28"/>
            <p:cNvGraphicFramePr/>
            <p:nvPr/>
          </p:nvGraphicFramePr>
          <p:xfrm>
            <a:off x="6726289" y="4799749"/>
            <a:ext cx="1157621" cy="992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39" name="Group 31"/>
          <p:cNvGrpSpPr/>
          <p:nvPr/>
        </p:nvGrpSpPr>
        <p:grpSpPr>
          <a:xfrm>
            <a:off x="1048102" y="1593866"/>
            <a:ext cx="1899016" cy="1542235"/>
            <a:chOff x="6003575" y="1016648"/>
            <a:chExt cx="1899016" cy="1542235"/>
          </a:xfrm>
        </p:grpSpPr>
        <p:sp>
          <p:nvSpPr>
            <p:cNvPr id="40" name="Flowchart: Connector 23"/>
            <p:cNvSpPr/>
            <p:nvPr/>
          </p:nvSpPr>
          <p:spPr>
            <a:xfrm>
              <a:off x="6003575" y="1691374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2CC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X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41" name="Chart 26"/>
            <p:cNvGraphicFramePr/>
            <p:nvPr/>
          </p:nvGraphicFramePr>
          <p:xfrm>
            <a:off x="6710168" y="1016648"/>
            <a:ext cx="1192423" cy="1072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42" name="Group 30"/>
          <p:cNvGrpSpPr/>
          <p:nvPr/>
        </p:nvGrpSpPr>
        <p:grpSpPr>
          <a:xfrm>
            <a:off x="2957482" y="1686449"/>
            <a:ext cx="1858454" cy="1449652"/>
            <a:chOff x="6003575" y="2897697"/>
            <a:chExt cx="1858454" cy="1449652"/>
          </a:xfrm>
        </p:grpSpPr>
        <p:sp>
          <p:nvSpPr>
            <p:cNvPr id="43" name="Flowchart: Connector 25"/>
            <p:cNvSpPr/>
            <p:nvPr/>
          </p:nvSpPr>
          <p:spPr>
            <a:xfrm>
              <a:off x="6003575" y="3479840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8CBAD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44" name="Chart 27"/>
            <p:cNvGraphicFramePr/>
            <p:nvPr/>
          </p:nvGraphicFramePr>
          <p:xfrm>
            <a:off x="6718764" y="2897697"/>
            <a:ext cx="1143265" cy="1051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247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How to Combine Evidence : Probabilistic</a:t>
            </a:r>
          </a:p>
        </p:txBody>
      </p:sp>
      <p:grpSp>
        <p:nvGrpSpPr>
          <p:cNvPr id="21" name="Group 34"/>
          <p:cNvGrpSpPr/>
          <p:nvPr/>
        </p:nvGrpSpPr>
        <p:grpSpPr>
          <a:xfrm>
            <a:off x="486699" y="3473120"/>
            <a:ext cx="1535716" cy="2209711"/>
            <a:chOff x="3646051" y="2108670"/>
            <a:chExt cx="1535716" cy="2209711"/>
          </a:xfrm>
        </p:grpSpPr>
        <p:graphicFrame>
          <p:nvGraphicFramePr>
            <p:cNvPr id="23" name="Chart 14"/>
            <p:cNvGraphicFramePr/>
            <p:nvPr/>
          </p:nvGraphicFramePr>
          <p:xfrm>
            <a:off x="3646051" y="2108670"/>
            <a:ext cx="1535716" cy="1342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Flowchart: Connector 15"/>
            <p:cNvSpPr/>
            <p:nvPr/>
          </p:nvSpPr>
          <p:spPr>
            <a:xfrm>
              <a:off x="4207657" y="3450872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Dr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  <p:sp>
        <p:nvSpPr>
          <p:cNvPr id="35" name="Right Brace 34"/>
          <p:cNvSpPr/>
          <p:nvPr/>
        </p:nvSpPr>
        <p:spPr>
          <a:xfrm>
            <a:off x="9741058" y="3708281"/>
            <a:ext cx="441168" cy="1951149"/>
          </a:xfrm>
          <a:prstGeom prst="rightBrace">
            <a:avLst>
              <a:gd name="adj1" fmla="val 8333"/>
              <a:gd name="adj2" fmla="val 49793"/>
            </a:avLst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10491863" y="4454067"/>
            <a:ext cx="1281723" cy="4319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A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2341572" y="3334705"/>
          <a:ext cx="4294855" cy="292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002564959"/>
              </p:ext>
            </p:extLst>
          </p:nvPr>
        </p:nvGraphicFramePr>
        <p:xfrm>
          <a:off x="6603160" y="3708281"/>
          <a:ext cx="3344008" cy="1951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382" y="1512496"/>
            <a:ext cx="2766481" cy="3479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402" y="1912691"/>
            <a:ext cx="2009011" cy="321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00" y="2607554"/>
            <a:ext cx="3558424" cy="7234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2185" y="5682831"/>
            <a:ext cx="2096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Posterior Probability</a:t>
            </a:r>
          </a:p>
        </p:txBody>
      </p:sp>
      <p:grpSp>
        <p:nvGrpSpPr>
          <p:cNvPr id="25" name="Group 29"/>
          <p:cNvGrpSpPr/>
          <p:nvPr/>
        </p:nvGrpSpPr>
        <p:grpSpPr>
          <a:xfrm>
            <a:off x="4857629" y="1716358"/>
            <a:ext cx="1872819" cy="1419743"/>
            <a:chOff x="6011091" y="4799749"/>
            <a:chExt cx="1872819" cy="1419743"/>
          </a:xfrm>
        </p:grpSpPr>
        <p:sp>
          <p:nvSpPr>
            <p:cNvPr id="26" name="Flowchart: Connector 24"/>
            <p:cNvSpPr/>
            <p:nvPr/>
          </p:nvSpPr>
          <p:spPr>
            <a:xfrm>
              <a:off x="6011091" y="5351983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C5E0B4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Z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28" name="Chart 28"/>
            <p:cNvGraphicFramePr/>
            <p:nvPr/>
          </p:nvGraphicFramePr>
          <p:xfrm>
            <a:off x="6726289" y="4799749"/>
            <a:ext cx="1157621" cy="992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pSp>
        <p:nvGrpSpPr>
          <p:cNvPr id="29" name="Group 31"/>
          <p:cNvGrpSpPr/>
          <p:nvPr/>
        </p:nvGrpSpPr>
        <p:grpSpPr>
          <a:xfrm>
            <a:off x="1048102" y="1593866"/>
            <a:ext cx="1899016" cy="1542235"/>
            <a:chOff x="6003575" y="1016648"/>
            <a:chExt cx="1899016" cy="1542235"/>
          </a:xfrm>
        </p:grpSpPr>
        <p:sp>
          <p:nvSpPr>
            <p:cNvPr id="30" name="Flowchart: Connector 23"/>
            <p:cNvSpPr/>
            <p:nvPr/>
          </p:nvSpPr>
          <p:spPr>
            <a:xfrm>
              <a:off x="6003575" y="1691374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F2CC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X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31" name="Chart 26"/>
            <p:cNvGraphicFramePr/>
            <p:nvPr/>
          </p:nvGraphicFramePr>
          <p:xfrm>
            <a:off x="6710168" y="1016648"/>
            <a:ext cx="1192423" cy="10729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</p:grpSp>
      <p:grpSp>
        <p:nvGrpSpPr>
          <p:cNvPr id="32" name="Group 30"/>
          <p:cNvGrpSpPr/>
          <p:nvPr/>
        </p:nvGrpSpPr>
        <p:grpSpPr>
          <a:xfrm>
            <a:off x="2957482" y="1686449"/>
            <a:ext cx="1858454" cy="1449652"/>
            <a:chOff x="6003575" y="2897697"/>
            <a:chExt cx="1858454" cy="1449652"/>
          </a:xfrm>
        </p:grpSpPr>
        <p:sp>
          <p:nvSpPr>
            <p:cNvPr id="33" name="Flowchart: Connector 25"/>
            <p:cNvSpPr/>
            <p:nvPr/>
          </p:nvSpPr>
          <p:spPr>
            <a:xfrm>
              <a:off x="6003575" y="3479840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8CBAD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Y</a:t>
              </a:r>
              <a:r>
                <a:rPr lang="en-GB" sz="4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34" name="Chart 27"/>
            <p:cNvGraphicFramePr/>
            <p:nvPr/>
          </p:nvGraphicFramePr>
          <p:xfrm>
            <a:off x="6718764" y="2897697"/>
            <a:ext cx="1143265" cy="10514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9668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Probabilistic methods</a:t>
            </a:r>
          </a:p>
          <a:p>
            <a:pPr lvl="1"/>
            <a:r>
              <a:rPr lang="en-GB" dirty="0"/>
              <a:t>If a biomarker is missing, the classifier (expert) says “</a:t>
            </a:r>
            <a:r>
              <a:rPr lang="en-GB" i="1" dirty="0"/>
              <a:t>I don’t know</a:t>
            </a:r>
            <a:r>
              <a:rPr lang="en-GB" dirty="0"/>
              <a:t>, but here’s my prior”</a:t>
            </a:r>
          </a:p>
          <a:p>
            <a:pPr lvl="1"/>
            <a:r>
              <a:rPr lang="en-GB" i="1" dirty="0"/>
              <a:t>Principled </a:t>
            </a:r>
            <a:r>
              <a:rPr lang="en-GB" dirty="0"/>
              <a:t>way of combining evidence (SDT / Bayes) accounting for weight</a:t>
            </a:r>
          </a:p>
          <a:p>
            <a:r>
              <a:rPr lang="en-GB" dirty="0"/>
              <a:t>Averaging methods –</a:t>
            </a:r>
          </a:p>
          <a:p>
            <a:pPr lvl="1"/>
            <a:r>
              <a:rPr lang="en-GB" dirty="0"/>
              <a:t>No </a:t>
            </a:r>
            <a:r>
              <a:rPr lang="en-GB" i="1" dirty="0"/>
              <a:t>principled</a:t>
            </a:r>
            <a:r>
              <a:rPr lang="en-GB" dirty="0"/>
              <a:t> was of saying “I don’t know”</a:t>
            </a:r>
          </a:p>
          <a:p>
            <a:pPr lvl="1"/>
            <a:r>
              <a:rPr lang="en-GB" dirty="0"/>
              <a:t>Accounts for “weight” offered by expert</a:t>
            </a:r>
          </a:p>
          <a:p>
            <a:r>
              <a:rPr lang="en-GB" dirty="0"/>
              <a:t>Voting methods –   </a:t>
            </a:r>
          </a:p>
          <a:p>
            <a:pPr lvl="1"/>
            <a:r>
              <a:rPr lang="en-GB" dirty="0"/>
              <a:t>Principled … if you believe in democracy</a:t>
            </a:r>
          </a:p>
          <a:p>
            <a:pPr lvl="1"/>
            <a:r>
              <a:rPr lang="en-GB" dirty="0"/>
              <a:t>Ignores “weight” offered by an expert</a:t>
            </a:r>
          </a:p>
          <a:p>
            <a:pPr lvl="1"/>
            <a:endParaRPr lang="en-GB" dirty="0"/>
          </a:p>
          <a:p>
            <a:r>
              <a:rPr lang="en-GB" dirty="0"/>
              <a:t>Brute Force – can’t help at all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79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Results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666753" y="5607591"/>
            <a:ext cx="649605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Brute force combination 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only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evaluated on the subset of 121 patients with 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all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biomarkers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84" y="1662013"/>
            <a:ext cx="3258135" cy="298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655" y="1647717"/>
            <a:ext cx="3435107" cy="3001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997" y="217612"/>
            <a:ext cx="3541041" cy="301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997" y="3455812"/>
            <a:ext cx="3553668" cy="311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rrow: Right 9"/>
          <p:cNvSpPr/>
          <p:nvPr/>
        </p:nvSpPr>
        <p:spPr>
          <a:xfrm rot="2176633">
            <a:off x="4703639" y="2073104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/>
          <p:cNvSpPr/>
          <p:nvPr/>
        </p:nvSpPr>
        <p:spPr>
          <a:xfrm rot="2176633">
            <a:off x="8666038" y="730080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/>
          <p:cNvSpPr/>
          <p:nvPr/>
        </p:nvSpPr>
        <p:spPr>
          <a:xfrm rot="2176633">
            <a:off x="8589838" y="4282905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3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The Hype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7" y="1594338"/>
            <a:ext cx="3903573" cy="2622307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TextBox 4"/>
          <p:cNvSpPr txBox="1"/>
          <p:nvPr/>
        </p:nvSpPr>
        <p:spPr>
          <a:xfrm>
            <a:off x="4861169" y="1594338"/>
            <a:ext cx="715699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Babylon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is announcing an investment of £50m to build what it claims will be the world's most advanced artificial intelligence healthcare platform.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Its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chief executive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Ali Parsa says … 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"Our scientists have little doubt that our AI will soon diagnose and predict personal health better than doctors,"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 says.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-4026" t="8874" r="4026" b="-8874"/>
          <a:stretch>
            <a:fillRect/>
          </a:stretch>
        </p:blipFill>
        <p:spPr>
          <a:xfrm>
            <a:off x="752962" y="3743571"/>
            <a:ext cx="5436007" cy="270217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TextBox 6"/>
          <p:cNvSpPr txBox="1"/>
          <p:nvPr/>
        </p:nvSpPr>
        <p:spPr>
          <a:xfrm>
            <a:off x="6919109" y="3625660"/>
            <a:ext cx="5218444" cy="3139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Dr Jana Witt, from the charity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Cancer Research UK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said … "It's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unlikely that AI will replace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all of the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other information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your clinician would consider when making a diagnosis, but AI could help guide GP referrals to specialists in the future."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Brett Kuprel,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another researcher on the project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added: "The end-to-end training and transfer learning approaches we used can be applied to </a:t>
            </a: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many problems in healthcare, provided there is a large enough dataset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.”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Closer Look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3" y="1582462"/>
            <a:ext cx="2626482" cy="4943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243" y="1582462"/>
            <a:ext cx="142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Controls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87" y="1573766"/>
            <a:ext cx="4963213" cy="4951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227" y="1596657"/>
            <a:ext cx="2802997" cy="4906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3153" y="1573766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Alzheimer’s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23469" y="157376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MCI</a:t>
            </a:r>
          </a:p>
        </p:txBody>
      </p:sp>
      <p:sp>
        <p:nvSpPr>
          <p:cNvPr id="10" name="Arrow: Right 9"/>
          <p:cNvSpPr/>
          <p:nvPr/>
        </p:nvSpPr>
        <p:spPr>
          <a:xfrm rot="2472790">
            <a:off x="4503614" y="2568406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/>
          <p:cNvSpPr/>
          <p:nvPr/>
        </p:nvSpPr>
        <p:spPr>
          <a:xfrm rot="2472790">
            <a:off x="1274638" y="2443244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/>
          <p:cNvSpPr/>
          <p:nvPr/>
        </p:nvSpPr>
        <p:spPr>
          <a:xfrm rot="2472790">
            <a:off x="9601469" y="3062827"/>
            <a:ext cx="640861" cy="343877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45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Data = Better Performance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13" y="2076818"/>
            <a:ext cx="4218637" cy="3209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68" y="2005013"/>
            <a:ext cx="2026407" cy="3280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7800" y="1865850"/>
            <a:ext cx="125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Controls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131" y="2043113"/>
            <a:ext cx="2210887" cy="3170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6758" y="1865850"/>
            <a:ext cx="167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Alzheimer’s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844" y="2156906"/>
            <a:ext cx="2183149" cy="30767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48113" y="1887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176811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</a:t>
            </a:r>
            <a:r>
              <a:rPr lang="en-GB" i="1" dirty="0"/>
              <a:t>best </a:t>
            </a:r>
            <a:r>
              <a:rPr lang="en-GB" dirty="0"/>
              <a:t>combination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62" y="1852613"/>
            <a:ext cx="4347221" cy="392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824" y="1945275"/>
            <a:ext cx="2309359" cy="376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2100" y="1483610"/>
            <a:ext cx="125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Controls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324" y="1951581"/>
            <a:ext cx="2265547" cy="37538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2646" y="1483610"/>
            <a:ext cx="167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Alzheimer’s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742" y="1945275"/>
            <a:ext cx="1868268" cy="376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96566" y="14836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275478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Questions ? </a:t>
            </a:r>
          </a:p>
        </p:txBody>
      </p:sp>
    </p:spTree>
    <p:extLst>
      <p:ext uri="{BB962C8B-B14F-4D97-AF65-F5344CB8AC3E}">
        <p14:creationId xmlns:p14="http://schemas.microsoft.com/office/powerpoint/2010/main" val="2410648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697309" cy="5926253"/>
          </a:xfrm>
        </p:spPr>
        <p:txBody>
          <a:bodyPr anchorCtr="1"/>
          <a:lstStyle/>
          <a:p>
            <a:pPr lvl="0" algn="ctr"/>
            <a:r>
              <a:rPr lang="en-GB"/>
              <a:t>A Brief, Potted History of </a:t>
            </a:r>
            <a:br>
              <a:rPr lang="en-GB"/>
            </a:br>
            <a:r>
              <a:rPr lang="en-GB"/>
              <a:t>Pattern Classification,</a:t>
            </a:r>
            <a:br>
              <a:rPr lang="en-GB"/>
            </a:br>
            <a:r>
              <a:rPr lang="en-GB"/>
              <a:t>Machine Learning and AI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/>
          <p:nvPr/>
        </p:nvGrpSpPr>
        <p:grpSpPr>
          <a:xfrm>
            <a:off x="180978" y="296731"/>
            <a:ext cx="3127302" cy="2017102"/>
            <a:chOff x="180978" y="296731"/>
            <a:chExt cx="3127302" cy="2017102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136" y="296731"/>
              <a:ext cx="2746144" cy="154120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TextBox 4"/>
            <p:cNvSpPr txBox="1"/>
            <p:nvPr/>
          </p:nvSpPr>
          <p:spPr>
            <a:xfrm>
              <a:off x="180978" y="1667499"/>
              <a:ext cx="2600901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Threshold Logic Unit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</a:t>
              </a: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McCulloch &amp; Pitts, 1943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</p:txBody>
        </p:sp>
      </p:grpSp>
      <p:sp>
        <p:nvSpPr>
          <p:cNvPr id="5" name="TextBox 8"/>
          <p:cNvSpPr txBox="1"/>
          <p:nvPr/>
        </p:nvSpPr>
        <p:spPr>
          <a:xfrm>
            <a:off x="3770555" y="467166"/>
            <a:ext cx="235233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1956 : Minksy and McCarthy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Dartmouth Conference = Birth of “AI”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610505" y="5818702"/>
            <a:ext cx="371351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1976 : Lighthill Report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on AI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“fails to address real world problems”</a:t>
            </a:r>
          </a:p>
        </p:txBody>
      </p:sp>
      <p:grpSp>
        <p:nvGrpSpPr>
          <p:cNvPr id="7" name="Group 40"/>
          <p:cNvGrpSpPr/>
          <p:nvPr/>
        </p:nvGrpSpPr>
        <p:grpSpPr>
          <a:xfrm>
            <a:off x="6415768" y="226560"/>
            <a:ext cx="4728773" cy="3137891"/>
            <a:chOff x="6415768" y="226560"/>
            <a:chExt cx="4728773" cy="3137891"/>
          </a:xfrm>
        </p:grpSpPr>
        <p:sp>
          <p:nvSpPr>
            <p:cNvPr id="8" name="TextBox 5"/>
            <p:cNvSpPr txBox="1"/>
            <p:nvPr/>
          </p:nvSpPr>
          <p:spPr>
            <a:xfrm>
              <a:off x="6575304" y="226560"/>
              <a:ext cx="2551660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Single-layer “Perceptron”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= linear decision surface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</a:t>
              </a: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Rosenblatt, 1958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</p:txBody>
        </p:sp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26964" y="228654"/>
              <a:ext cx="2017577" cy="254099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5768" y="1263197"/>
              <a:ext cx="2094808" cy="2101254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1" name="TextBox 13"/>
          <p:cNvSpPr txBox="1"/>
          <p:nvPr/>
        </p:nvSpPr>
        <p:spPr>
          <a:xfrm>
            <a:off x="5119414" y="4813602"/>
            <a:ext cx="302061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Minsky &amp; Papert (1969)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Perceptron : Only solves linearly separable problems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8735949" y="3198507"/>
            <a:ext cx="2799609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Widroff and Hoff (1960)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ADALINE + gradient descent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training rule = least squares</a:t>
            </a:r>
          </a:p>
        </p:txBody>
      </p:sp>
      <p:grpSp>
        <p:nvGrpSpPr>
          <p:cNvPr id="13" name="Group 41"/>
          <p:cNvGrpSpPr/>
          <p:nvPr/>
        </p:nvGrpSpPr>
        <p:grpSpPr>
          <a:xfrm>
            <a:off x="8735949" y="4202070"/>
            <a:ext cx="2638866" cy="2457806"/>
            <a:chOff x="8735949" y="4202070"/>
            <a:chExt cx="2638866" cy="2457806"/>
          </a:xfrm>
        </p:grpSpPr>
        <p:pic>
          <p:nvPicPr>
            <p:cNvPr id="14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79959" y="4202070"/>
              <a:ext cx="2217749" cy="1811481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TextBox 18"/>
            <p:cNvSpPr txBox="1"/>
            <p:nvPr/>
          </p:nvSpPr>
          <p:spPr>
            <a:xfrm>
              <a:off x="8735949" y="6013542"/>
              <a:ext cx="2638866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Marr (1969), Albus (1971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Cerebellar Perceptron</a:t>
              </a:r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39186" y="2757007"/>
            <a:ext cx="6056134" cy="2281235"/>
            <a:chOff x="439186" y="2757007"/>
            <a:chExt cx="6056134" cy="2281235"/>
          </a:xfrm>
        </p:grpSpPr>
        <p:grpSp>
          <p:nvGrpSpPr>
            <p:cNvPr id="17" name="Group 20"/>
            <p:cNvGrpSpPr/>
            <p:nvPr/>
          </p:nvGrpSpPr>
          <p:grpSpPr>
            <a:xfrm>
              <a:off x="439186" y="3130183"/>
              <a:ext cx="6056134" cy="1908059"/>
              <a:chOff x="439186" y="3130183"/>
              <a:chExt cx="6056134" cy="1908059"/>
            </a:xfrm>
          </p:grpSpPr>
          <p:sp>
            <p:nvSpPr>
              <p:cNvPr id="18" name="Flowchart: Connector 21"/>
              <p:cNvSpPr/>
              <p:nvPr/>
            </p:nvSpPr>
            <p:spPr>
              <a:xfrm>
                <a:off x="835057" y="3130183"/>
                <a:ext cx="317086" cy="31708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lowchart: Connector 22"/>
              <p:cNvSpPr/>
              <p:nvPr/>
            </p:nvSpPr>
            <p:spPr>
              <a:xfrm>
                <a:off x="834691" y="3724991"/>
                <a:ext cx="317086" cy="31708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0" name="Flowchart: Connector 23"/>
              <p:cNvSpPr/>
              <p:nvPr/>
            </p:nvSpPr>
            <p:spPr>
              <a:xfrm>
                <a:off x="834691" y="4721156"/>
                <a:ext cx="317086" cy="31708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21" name="Flowchart: Connector 24"/>
              <p:cNvSpPr/>
              <p:nvPr/>
            </p:nvSpPr>
            <p:spPr>
              <a:xfrm>
                <a:off x="2122715" y="3925592"/>
                <a:ext cx="317086" cy="31708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2" name="Straight Arrow Connector 25"/>
              <p:cNvCxnSpPr>
                <a:stCxn id="18" idx="1"/>
                <a:endCxn id="21" idx="4"/>
              </p:cNvCxnSpPr>
              <p:nvPr/>
            </p:nvCxnSpPr>
            <p:spPr>
              <a:xfrm>
                <a:off x="1152143" y="3288726"/>
                <a:ext cx="1017008" cy="683302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23" name="Straight Arrow Connector 26"/>
              <p:cNvCxnSpPr>
                <a:stCxn id="19" idx="1"/>
                <a:endCxn id="21" idx="3"/>
              </p:cNvCxnSpPr>
              <p:nvPr/>
            </p:nvCxnSpPr>
            <p:spPr>
              <a:xfrm>
                <a:off x="1151777" y="3883534"/>
                <a:ext cx="970938" cy="200601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24" name="Straight Arrow Connector 27"/>
              <p:cNvCxnSpPr>
                <a:stCxn id="20" idx="1"/>
                <a:endCxn id="21" idx="5"/>
              </p:cNvCxnSpPr>
              <p:nvPr/>
            </p:nvCxnSpPr>
            <p:spPr>
              <a:xfrm flipV="1">
                <a:off x="1151777" y="4196242"/>
                <a:ext cx="1017374" cy="683457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25" name="TextBox 28"/>
              <p:cNvSpPr txBox="1"/>
              <p:nvPr/>
            </p:nvSpPr>
            <p:spPr>
              <a:xfrm rot="5400013">
                <a:off x="865155" y="4055012"/>
                <a:ext cx="503660" cy="64633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6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…</a:t>
                </a:r>
              </a:p>
            </p:txBody>
          </p:sp>
          <p:pic>
            <p:nvPicPr>
              <p:cNvPr id="26" name="Picture 2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0377" y="3321192"/>
                <a:ext cx="271595" cy="15656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7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7617" y="3703841"/>
                <a:ext cx="305473" cy="17204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28" name="Picture 3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01409" y="4763210"/>
                <a:ext cx="390284" cy="20327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cxnSp>
            <p:nvCxnSpPr>
              <p:cNvPr id="29" name="Straight Arrow Connector 32"/>
              <p:cNvCxnSpPr/>
              <p:nvPr/>
            </p:nvCxnSpPr>
            <p:spPr>
              <a:xfrm>
                <a:off x="2439802" y="4084140"/>
                <a:ext cx="1412921" cy="0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pic>
            <p:nvPicPr>
              <p:cNvPr id="30" name="Picture 3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154" y="3141850"/>
                <a:ext cx="261893" cy="17579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1" name="Picture 3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538" y="3748116"/>
                <a:ext cx="258162" cy="168670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2" name="Picture 3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186" y="4731160"/>
                <a:ext cx="297737" cy="177229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3" name="Picture 3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53179" y="3415146"/>
                <a:ext cx="2542141" cy="668984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34" name="Picture 37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08522" y="4196245"/>
                <a:ext cx="1425348" cy="565611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sp>
            <p:nvSpPr>
              <p:cNvPr id="35" name="Flowchart: Connector 38"/>
              <p:cNvSpPr/>
              <p:nvPr/>
            </p:nvSpPr>
            <p:spPr>
              <a:xfrm>
                <a:off x="3862206" y="3925592"/>
                <a:ext cx="317086" cy="317086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36" name="TextBox 43"/>
            <p:cNvSpPr txBox="1"/>
            <p:nvPr/>
          </p:nvSpPr>
          <p:spPr>
            <a:xfrm>
              <a:off x="1913464" y="2757007"/>
              <a:ext cx="2314264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Linear model, threshold activation function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/>
          <p:cNvSpPr txBox="1"/>
          <p:nvPr/>
        </p:nvSpPr>
        <p:spPr>
          <a:xfrm>
            <a:off x="5820229" y="547862"/>
            <a:ext cx="5605957" cy="23083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Late 1980s – mid 1990s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Universal function approximation “Cybenko theorems”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Unification of theory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with statistics / regression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Support Vector Machines </a:t>
            </a: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(Cortes &amp; Vapnik, 1995)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Probabilistic / Generative networks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‘Harmonium’ (Smolensky, 1986)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Helmholtz Machines (Hinton et al, 1995)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Growth in “Data mining”</a:t>
            </a:r>
          </a:p>
        </p:txBody>
      </p:sp>
      <p:grpSp>
        <p:nvGrpSpPr>
          <p:cNvPr id="3" name="Group 30"/>
          <p:cNvGrpSpPr/>
          <p:nvPr/>
        </p:nvGrpSpPr>
        <p:grpSpPr>
          <a:xfrm>
            <a:off x="529867" y="319281"/>
            <a:ext cx="4368710" cy="2967153"/>
            <a:chOff x="529867" y="319281"/>
            <a:chExt cx="4368710" cy="2967153"/>
          </a:xfrm>
        </p:grpSpPr>
        <p:grpSp>
          <p:nvGrpSpPr>
            <p:cNvPr id="4" name="Group 3"/>
            <p:cNvGrpSpPr/>
            <p:nvPr/>
          </p:nvGrpSpPr>
          <p:grpSpPr>
            <a:xfrm>
              <a:off x="545220" y="791833"/>
              <a:ext cx="1980270" cy="1407088"/>
              <a:chOff x="545220" y="791833"/>
              <a:chExt cx="1980270" cy="1407088"/>
            </a:xfrm>
          </p:grpSpPr>
          <p:sp>
            <p:nvSpPr>
              <p:cNvPr id="5" name="Flowchart: Connector 4"/>
              <p:cNvSpPr/>
              <p:nvPr/>
            </p:nvSpPr>
            <p:spPr>
              <a:xfrm>
                <a:off x="545494" y="791833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6" name="Flowchart: Connector 5"/>
              <p:cNvSpPr/>
              <p:nvPr/>
            </p:nvSpPr>
            <p:spPr>
              <a:xfrm>
                <a:off x="545220" y="1230462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7" name="Flowchart: Connector 6"/>
              <p:cNvSpPr/>
              <p:nvPr/>
            </p:nvSpPr>
            <p:spPr>
              <a:xfrm>
                <a:off x="545220" y="1965082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1314349" y="1029056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9" name="Straight Arrow Connector 8"/>
              <p:cNvCxnSpPr>
                <a:stCxn id="5" idx="1"/>
                <a:endCxn id="8" idx="4"/>
              </p:cNvCxnSpPr>
              <p:nvPr/>
            </p:nvCxnSpPr>
            <p:spPr>
              <a:xfrm>
                <a:off x="776636" y="908753"/>
                <a:ext cx="571563" cy="154548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0" name="Straight Arrow Connector 9"/>
              <p:cNvCxnSpPr>
                <a:stCxn id="6" idx="1"/>
                <a:endCxn id="8" idx="3"/>
              </p:cNvCxnSpPr>
              <p:nvPr/>
            </p:nvCxnSpPr>
            <p:spPr>
              <a:xfrm flipV="1">
                <a:off x="776362" y="1145976"/>
                <a:ext cx="537987" cy="201406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1" name="Straight Arrow Connector 10"/>
              <p:cNvCxnSpPr>
                <a:stCxn id="7" idx="7"/>
                <a:endCxn id="8" idx="5"/>
              </p:cNvCxnSpPr>
              <p:nvPr/>
            </p:nvCxnSpPr>
            <p:spPr>
              <a:xfrm flipV="1">
                <a:off x="742512" y="1228650"/>
                <a:ext cx="605687" cy="770677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263460" y="1509281"/>
                <a:ext cx="262030" cy="0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13" name="Flowchart: Connector 12"/>
              <p:cNvSpPr/>
              <p:nvPr/>
            </p:nvSpPr>
            <p:spPr>
              <a:xfrm>
                <a:off x="2032318" y="1380149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4" name="Straight Arrow Connector 13"/>
              <p:cNvCxnSpPr>
                <a:stCxn id="8" idx="1"/>
                <a:endCxn id="13" idx="4"/>
              </p:cNvCxnSpPr>
              <p:nvPr/>
            </p:nvCxnSpPr>
            <p:spPr>
              <a:xfrm>
                <a:off x="1545491" y="1145976"/>
                <a:ext cx="520677" cy="268418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5" name="Straight Arrow Connector 14"/>
              <p:cNvCxnSpPr>
                <a:stCxn id="17" idx="1"/>
                <a:endCxn id="13" idx="3"/>
              </p:cNvCxnSpPr>
              <p:nvPr/>
            </p:nvCxnSpPr>
            <p:spPr>
              <a:xfrm>
                <a:off x="1543726" y="1480857"/>
                <a:ext cx="488592" cy="16212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6" name="Straight Arrow Connector 15"/>
              <p:cNvCxnSpPr>
                <a:stCxn id="20" idx="1"/>
                <a:endCxn id="13" idx="5"/>
              </p:cNvCxnSpPr>
              <p:nvPr/>
            </p:nvCxnSpPr>
            <p:spPr>
              <a:xfrm flipV="1">
                <a:off x="1531921" y="1579743"/>
                <a:ext cx="534247" cy="260144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17" name="Flowchart: Connector 16"/>
              <p:cNvSpPr/>
              <p:nvPr/>
            </p:nvSpPr>
            <p:spPr>
              <a:xfrm>
                <a:off x="1312584" y="1363937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18" name="Straight Arrow Connector 17"/>
              <p:cNvCxnSpPr>
                <a:endCxn id="17" idx="4"/>
              </p:cNvCxnSpPr>
              <p:nvPr/>
            </p:nvCxnSpPr>
            <p:spPr>
              <a:xfrm>
                <a:off x="759573" y="972153"/>
                <a:ext cx="586853" cy="426028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19" name="Straight Arrow Connector 18"/>
              <p:cNvCxnSpPr>
                <a:endCxn id="20" idx="4"/>
              </p:cNvCxnSpPr>
              <p:nvPr/>
            </p:nvCxnSpPr>
            <p:spPr>
              <a:xfrm>
                <a:off x="708211" y="1025664"/>
                <a:ext cx="626418" cy="731548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sp>
            <p:nvSpPr>
              <p:cNvPr id="20" name="Flowchart: Connector 19"/>
              <p:cNvSpPr/>
              <p:nvPr/>
            </p:nvSpPr>
            <p:spPr>
              <a:xfrm>
                <a:off x="1300779" y="1722967"/>
                <a:ext cx="231142" cy="23383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w="1270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cxnSp>
            <p:nvCxnSpPr>
              <p:cNvPr id="21" name="Straight Arrow Connector 20"/>
              <p:cNvCxnSpPr>
                <a:endCxn id="17" idx="3"/>
              </p:cNvCxnSpPr>
              <p:nvPr/>
            </p:nvCxnSpPr>
            <p:spPr>
              <a:xfrm>
                <a:off x="766194" y="1409072"/>
                <a:ext cx="546381" cy="71780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22" name="Straight Arrow Connector 21"/>
              <p:cNvCxnSpPr>
                <a:endCxn id="20" idx="3"/>
              </p:cNvCxnSpPr>
              <p:nvPr/>
            </p:nvCxnSpPr>
            <p:spPr>
              <a:xfrm>
                <a:off x="715582" y="1464576"/>
                <a:ext cx="585197" cy="375306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23" name="Straight Arrow Connector 22"/>
              <p:cNvCxnSpPr>
                <a:endCxn id="17" idx="5"/>
              </p:cNvCxnSpPr>
              <p:nvPr/>
            </p:nvCxnSpPr>
            <p:spPr>
              <a:xfrm flipV="1">
                <a:off x="784728" y="1563532"/>
                <a:ext cx="561698" cy="495806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  <p:cxnSp>
            <p:nvCxnSpPr>
              <p:cNvPr id="24" name="Straight Arrow Connector 23"/>
              <p:cNvCxnSpPr>
                <a:endCxn id="20" idx="5"/>
              </p:cNvCxnSpPr>
              <p:nvPr/>
            </p:nvCxnSpPr>
            <p:spPr>
              <a:xfrm flipV="1">
                <a:off x="778831" y="1922553"/>
                <a:ext cx="555799" cy="207761"/>
              </a:xfrm>
              <a:prstGeom prst="straightConnector1">
                <a:avLst/>
              </a:prstGeom>
              <a:noFill/>
              <a:ln w="19046" cap="flat">
                <a:solidFill>
                  <a:srgbClr val="000000"/>
                </a:solidFill>
                <a:prstDash val="solid"/>
                <a:miter/>
                <a:tailEnd type="arrow"/>
              </a:ln>
            </p:spPr>
          </p:cxnSp>
        </p:grpSp>
        <p:pic>
          <p:nvPicPr>
            <p:cNvPr id="25" name="Pictur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3004" y="1276758"/>
              <a:ext cx="2345573" cy="87483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TextBox 28"/>
            <p:cNvSpPr txBox="1"/>
            <p:nvPr/>
          </p:nvSpPr>
          <p:spPr>
            <a:xfrm>
              <a:off x="784728" y="2180203"/>
              <a:ext cx="1907191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Backpropagation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(Werbos, 1973)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Sigmoid activation</a:t>
              </a:r>
            </a:p>
          </p:txBody>
        </p:sp>
        <p:sp>
          <p:nvSpPr>
            <p:cNvPr id="27" name="TextBox 24"/>
            <p:cNvSpPr txBox="1"/>
            <p:nvPr/>
          </p:nvSpPr>
          <p:spPr>
            <a:xfrm>
              <a:off x="529867" y="319281"/>
              <a:ext cx="3838934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Rumelhart, Hinton, Williams (1986)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Multilayer Perceptron = </a:t>
              </a: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non-linear 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decision surfaces </a:t>
              </a:r>
            </a:p>
          </p:txBody>
        </p:sp>
        <p:pic>
          <p:nvPicPr>
            <p:cNvPr id="28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6082" y="2192648"/>
              <a:ext cx="1639400" cy="1093786"/>
            </a:xfrm>
            <a:prstGeom prst="rect">
              <a:avLst/>
            </a:prstGeom>
            <a:noFill/>
            <a:ln cap="flat">
              <a:noFill/>
            </a:ln>
          </p:spPr>
        </p:pic>
      </p:grpSp>
      <p:grpSp>
        <p:nvGrpSpPr>
          <p:cNvPr id="29" name="Group 32"/>
          <p:cNvGrpSpPr/>
          <p:nvPr/>
        </p:nvGrpSpPr>
        <p:grpSpPr>
          <a:xfrm>
            <a:off x="5666152" y="2977661"/>
            <a:ext cx="6681603" cy="3841604"/>
            <a:chOff x="5666152" y="2977661"/>
            <a:chExt cx="6681603" cy="3841604"/>
          </a:xfrm>
        </p:grpSpPr>
        <p:sp>
          <p:nvSpPr>
            <p:cNvPr id="30" name="Rectangle 31"/>
            <p:cNvSpPr/>
            <p:nvPr/>
          </p:nvSpPr>
          <p:spPr>
            <a:xfrm>
              <a:off x="5666152" y="2977661"/>
              <a:ext cx="6267937" cy="3720126"/>
            </a:xfrm>
            <a:prstGeom prst="rect">
              <a:avLst/>
            </a:prstGeom>
            <a:solidFill>
              <a:srgbClr val="F2F2F2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Techniques for 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very large</a:t>
              </a: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feature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spaces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8395609" y="3005888"/>
              <a:ext cx="3952146" cy="20313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Early 2000s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Statistical learning (regression, classification, clustering)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Applied to biomarkers including</a:t>
              </a:r>
            </a:p>
            <a:p>
              <a:pPr marL="742950" marR="0" lvl="1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MRI</a:t>
              </a:r>
            </a:p>
            <a:p>
              <a:pPr marL="742950" marR="0" lvl="1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Genomics</a:t>
              </a:r>
            </a:p>
            <a:p>
              <a:pPr marL="742950" marR="0" lvl="1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Clinical data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879281" y="5341933"/>
              <a:ext cx="4816071" cy="1477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Late-2000s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GLMnets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(Friedman, Hastie, Tibshirani, 2008)</a:t>
              </a:r>
            </a:p>
            <a:p>
              <a:pPr marL="285750" marR="0" lvl="0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Deep-learning</a:t>
              </a:r>
              <a:r>
                <a:rPr lang="en-GB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(rebirth of multilayer networks) with rectified linear activation </a:t>
              </a:r>
            </a:p>
            <a:p>
              <a:pPr marL="742950" marR="0" lvl="1" indent="-28575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545220" y="4642006"/>
            <a:ext cx="4891875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Currently: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Can learn to predict disease states / diagnosis from high-dimensional data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Renewed interest in combining prediction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An Information Processing Model of Clinicians</a:t>
            </a:r>
          </a:p>
        </p:txBody>
      </p:sp>
      <p:grpSp>
        <p:nvGrpSpPr>
          <p:cNvPr id="3" name="Group 32"/>
          <p:cNvGrpSpPr/>
          <p:nvPr/>
        </p:nvGrpSpPr>
        <p:grpSpPr>
          <a:xfrm>
            <a:off x="256608" y="2124297"/>
            <a:ext cx="1535716" cy="2186266"/>
            <a:chOff x="256608" y="2124297"/>
            <a:chExt cx="1535716" cy="2186266"/>
          </a:xfrm>
        </p:grpSpPr>
        <p:sp>
          <p:nvSpPr>
            <p:cNvPr id="4" name="Flowchart: Connector 3"/>
            <p:cNvSpPr/>
            <p:nvPr/>
          </p:nvSpPr>
          <p:spPr>
            <a:xfrm>
              <a:off x="737006" y="3443054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Dr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  <p:graphicFrame>
          <p:nvGraphicFramePr>
            <p:cNvPr id="5" name="Chart 6"/>
            <p:cNvGraphicFramePr/>
            <p:nvPr/>
          </p:nvGraphicFramePr>
          <p:xfrm>
            <a:off x="256608" y="2124297"/>
            <a:ext cx="1535716" cy="13422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TextBox 19"/>
          <p:cNvSpPr txBox="1"/>
          <p:nvPr/>
        </p:nvSpPr>
        <p:spPr>
          <a:xfrm>
            <a:off x="402902" y="1491340"/>
            <a:ext cx="244861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Belief in Diagnosis</a:t>
            </a:r>
          </a:p>
        </p:txBody>
      </p:sp>
      <p:grpSp>
        <p:nvGrpSpPr>
          <p:cNvPr id="7" name="Group 44"/>
          <p:cNvGrpSpPr/>
          <p:nvPr/>
        </p:nvGrpSpPr>
        <p:grpSpPr>
          <a:xfrm>
            <a:off x="1112139" y="2139101"/>
            <a:ext cx="2309728" cy="3306744"/>
            <a:chOff x="1112139" y="2139101"/>
            <a:chExt cx="2309728" cy="3306744"/>
          </a:xfrm>
        </p:grpSpPr>
        <p:grpSp>
          <p:nvGrpSpPr>
            <p:cNvPr id="8" name="Group 33"/>
            <p:cNvGrpSpPr/>
            <p:nvPr/>
          </p:nvGrpSpPr>
          <p:grpSpPr>
            <a:xfrm>
              <a:off x="1112139" y="2139101"/>
              <a:ext cx="2309728" cy="3306744"/>
              <a:chOff x="1112139" y="2139101"/>
              <a:chExt cx="2309728" cy="3306744"/>
            </a:xfrm>
          </p:grpSpPr>
          <p:graphicFrame>
            <p:nvGraphicFramePr>
              <p:cNvPr id="9" name="Chart 8"/>
              <p:cNvGraphicFramePr/>
              <p:nvPr/>
            </p:nvGraphicFramePr>
            <p:xfrm>
              <a:off x="1886151" y="2139101"/>
              <a:ext cx="1535716" cy="1342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" name="Flowchart: Connector 9"/>
              <p:cNvSpPr/>
              <p:nvPr/>
            </p:nvSpPr>
            <p:spPr>
              <a:xfrm>
                <a:off x="2436848" y="3443054"/>
                <a:ext cx="867509" cy="86750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Dr</a:t>
                </a:r>
                <a:r>
                  <a:rPr lang="en-GB" sz="4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sp>
            <p:nvSpPr>
              <p:cNvPr id="11" name="Flowchart: Document 10"/>
              <p:cNvSpPr/>
              <p:nvPr/>
            </p:nvSpPr>
            <p:spPr>
              <a:xfrm>
                <a:off x="1112139" y="4781534"/>
                <a:ext cx="1148861" cy="6643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7322"/>
                  <a:gd name="f8" fmla="val 10800"/>
                  <a:gd name="f9" fmla="val 23922"/>
                  <a:gd name="f10" fmla="val 20172"/>
                  <a:gd name="f11" fmla="+- 0 0 -180"/>
                  <a:gd name="f12" fmla="*/ f3 1 21600"/>
                  <a:gd name="f13" fmla="*/ f4 1 21600"/>
                  <a:gd name="f14" fmla="+- f6 0 f5"/>
                  <a:gd name="f15" fmla="*/ f11 f0 1"/>
                  <a:gd name="f16" fmla="*/ f14 1 2"/>
                  <a:gd name="f17" fmla="*/ f14 1 21600"/>
                  <a:gd name="f18" fmla="*/ f14 17322 1"/>
                  <a:gd name="f19" fmla="*/ f14 20172 1"/>
                  <a:gd name="f20" fmla="*/ f15 1 f2"/>
                  <a:gd name="f21" fmla="+- f5 f16 0"/>
                  <a:gd name="f22" fmla="*/ f18 1 21600"/>
                  <a:gd name="f23" fmla="*/ f19 1 21600"/>
                  <a:gd name="f24" fmla="*/ f5 1 f17"/>
                  <a:gd name="f25" fmla="*/ f6 1 f17"/>
                  <a:gd name="f26" fmla="+- f20 0 f1"/>
                  <a:gd name="f27" fmla="*/ f21 1 f17"/>
                  <a:gd name="f28" fmla="*/ f23 1 f17"/>
                  <a:gd name="f29" fmla="*/ f22 1 f17"/>
                  <a:gd name="f30" fmla="*/ f24 f12 1"/>
                  <a:gd name="f31" fmla="*/ f25 f12 1"/>
                  <a:gd name="f32" fmla="*/ f24 f13 1"/>
                  <a:gd name="f33" fmla="*/ f29 f13 1"/>
                  <a:gd name="f34" fmla="*/ f27 f12 1"/>
                  <a:gd name="f35" fmla="*/ f2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5"/>
                  </a:cxn>
                </a:cxnLst>
                <a:rect l="f30" t="f32" r="f31" b="f33"/>
                <a:pathLst>
                  <a:path w="21600" h="21600">
                    <a:moveTo>
                      <a:pt x="f5" y="f5"/>
                    </a:moveTo>
                    <a:lnTo>
                      <a:pt x="f6" y="f5"/>
                    </a:lnTo>
                    <a:lnTo>
                      <a:pt x="f6" y="f7"/>
                    </a:lnTo>
                    <a:cubicBezTo>
                      <a:pt x="f8" y="f7"/>
                      <a:pt x="f8" y="f9"/>
                      <a:pt x="f5" y="f10"/>
                    </a:cubicBezTo>
                    <a:close/>
                  </a:path>
                </a:pathLst>
              </a:custGeom>
              <a:solidFill>
                <a:srgbClr val="E7E6E6"/>
              </a:solidFill>
              <a:ln w="634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Referral</a:t>
                </a:r>
              </a:p>
            </p:txBody>
          </p:sp>
          <p:sp>
            <p:nvSpPr>
              <p:cNvPr id="12" name="Arrow: Right 13"/>
              <p:cNvSpPr/>
              <p:nvPr/>
            </p:nvSpPr>
            <p:spPr>
              <a:xfrm rot="19314430">
                <a:off x="1671252" y="4249399"/>
                <a:ext cx="867509" cy="304796"/>
              </a:xfrm>
              <a:custGeom>
                <a:avLst>
                  <a:gd name="f0" fmla="val 1780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val f7"/>
                  <a:gd name="f15" fmla="val f8"/>
                  <a:gd name="f16" fmla="pin 0 f0 21600"/>
                  <a:gd name="f17" fmla="pin 0 f1 108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2"/>
                  <a:gd name="f29" fmla="+- 21600 0 f21"/>
                  <a:gd name="f30" fmla="*/ f22 f13 1"/>
                  <a:gd name="f31" fmla="*/ f21 f12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2 1"/>
                  <a:gd name="f37" fmla="*/ f28 f13 1"/>
                  <a:gd name="f38" fmla="*/ f36 1 10800"/>
                  <a:gd name="f39" fmla="*/ f34 1 f27"/>
                  <a:gd name="f40" fmla="*/ f35 1 f27"/>
                  <a:gd name="f41" fmla="+- f21 f38 0"/>
                  <a:gd name="f42" fmla="*/ f39 f12 1"/>
                  <a:gd name="f43" fmla="*/ f39 f13 1"/>
                  <a:gd name="f44" fmla="*/ f40 f13 1"/>
                  <a:gd name="f45" fmla="*/ f41 f12 1"/>
                </a:gdLst>
                <a:ahLst>
                  <a:ahXY gdRefX="f0" minX="f7" maxX="f8" gdRefY="f1" minY="f7" maxY="f9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3"/>
                  </a:cxn>
                  <a:cxn ang="f33">
                    <a:pos x="f31" y="f44"/>
                  </a:cxn>
                </a:cxnLst>
                <a:rect l="f42" t="f30" r="f45" b="f37"/>
                <a:pathLst>
                  <a:path w="21600" h="21600">
                    <a:moveTo>
                      <a:pt x="f7" y="f22"/>
                    </a:moveTo>
                    <a:lnTo>
                      <a:pt x="f21" y="f22"/>
                    </a:lnTo>
                    <a:lnTo>
                      <a:pt x="f21" y="f7"/>
                    </a:lnTo>
                    <a:lnTo>
                      <a:pt x="f8" y="f9"/>
                    </a:lnTo>
                    <a:lnTo>
                      <a:pt x="f21" y="f8"/>
                    </a:lnTo>
                    <a:lnTo>
                      <a:pt x="f21" y="f28"/>
                    </a:lnTo>
                    <a:lnTo>
                      <a:pt x="f7" y="f28"/>
                    </a:lnTo>
                    <a:close/>
                  </a:path>
                </a:pathLst>
              </a:custGeom>
              <a:solidFill>
                <a:srgbClr val="5B9B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13" name="Arrow: Right 21"/>
            <p:cNvSpPr/>
            <p:nvPr/>
          </p:nvSpPr>
          <p:spPr>
            <a:xfrm>
              <a:off x="1712021" y="3684821"/>
              <a:ext cx="649955" cy="383965"/>
            </a:xfrm>
            <a:custGeom>
              <a:avLst>
                <a:gd name="f0" fmla="val 1522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BDD7EE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4" name="Group 45"/>
          <p:cNvGrpSpPr/>
          <p:nvPr/>
        </p:nvGrpSpPr>
        <p:grpSpPr>
          <a:xfrm>
            <a:off x="2779401" y="2108670"/>
            <a:ext cx="2402366" cy="3344984"/>
            <a:chOff x="2779401" y="2108670"/>
            <a:chExt cx="2402366" cy="3344984"/>
          </a:xfrm>
        </p:grpSpPr>
        <p:grpSp>
          <p:nvGrpSpPr>
            <p:cNvPr id="15" name="Group 34"/>
            <p:cNvGrpSpPr/>
            <p:nvPr/>
          </p:nvGrpSpPr>
          <p:grpSpPr>
            <a:xfrm>
              <a:off x="2779401" y="2108670"/>
              <a:ext cx="2402366" cy="3344984"/>
              <a:chOff x="2779401" y="2108670"/>
              <a:chExt cx="2402366" cy="3344984"/>
            </a:xfrm>
          </p:grpSpPr>
          <p:graphicFrame>
            <p:nvGraphicFramePr>
              <p:cNvPr id="16" name="Chart 14"/>
              <p:cNvGraphicFramePr/>
              <p:nvPr/>
            </p:nvGraphicFramePr>
            <p:xfrm>
              <a:off x="3646051" y="2108670"/>
              <a:ext cx="1535716" cy="134220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7" name="Flowchart: Connector 15"/>
              <p:cNvSpPr/>
              <p:nvPr/>
            </p:nvSpPr>
            <p:spPr>
              <a:xfrm>
                <a:off x="4207657" y="3450872"/>
                <a:ext cx="867509" cy="86750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BDD7EE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Dr</a:t>
                </a:r>
                <a:r>
                  <a:rPr lang="en-GB" sz="4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sp>
            <p:nvSpPr>
              <p:cNvPr id="18" name="Arrow: Right 16"/>
              <p:cNvSpPr/>
              <p:nvPr/>
            </p:nvSpPr>
            <p:spPr>
              <a:xfrm rot="19314430">
                <a:off x="3347622" y="4249408"/>
                <a:ext cx="867509" cy="304796"/>
              </a:xfrm>
              <a:custGeom>
                <a:avLst>
                  <a:gd name="f0" fmla="val 17805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0"/>
                  <a:gd name="f11" fmla="+- 0 0 180"/>
                  <a:gd name="f12" fmla="*/ f5 1 21600"/>
                  <a:gd name="f13" fmla="*/ f6 1 21600"/>
                  <a:gd name="f14" fmla="val f7"/>
                  <a:gd name="f15" fmla="val f8"/>
                  <a:gd name="f16" fmla="pin 0 f0 21600"/>
                  <a:gd name="f17" fmla="pin 0 f1 108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2"/>
                  <a:gd name="f29" fmla="+- 21600 0 f21"/>
                  <a:gd name="f30" fmla="*/ f22 f13 1"/>
                  <a:gd name="f31" fmla="*/ f21 f12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2 1"/>
                  <a:gd name="f37" fmla="*/ f28 f13 1"/>
                  <a:gd name="f38" fmla="*/ f36 1 10800"/>
                  <a:gd name="f39" fmla="*/ f34 1 f27"/>
                  <a:gd name="f40" fmla="*/ f35 1 f27"/>
                  <a:gd name="f41" fmla="+- f21 f38 0"/>
                  <a:gd name="f42" fmla="*/ f39 f12 1"/>
                  <a:gd name="f43" fmla="*/ f39 f13 1"/>
                  <a:gd name="f44" fmla="*/ f40 f13 1"/>
                  <a:gd name="f45" fmla="*/ f41 f12 1"/>
                </a:gdLst>
                <a:ahLst>
                  <a:ahXY gdRefX="f0" minX="f7" maxX="f8" gdRefY="f1" minY="f7" maxY="f9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31" y="f43"/>
                  </a:cxn>
                  <a:cxn ang="f33">
                    <a:pos x="f31" y="f44"/>
                  </a:cxn>
                </a:cxnLst>
                <a:rect l="f42" t="f30" r="f45" b="f37"/>
                <a:pathLst>
                  <a:path w="21600" h="21600">
                    <a:moveTo>
                      <a:pt x="f7" y="f22"/>
                    </a:moveTo>
                    <a:lnTo>
                      <a:pt x="f21" y="f22"/>
                    </a:lnTo>
                    <a:lnTo>
                      <a:pt x="f21" y="f7"/>
                    </a:lnTo>
                    <a:lnTo>
                      <a:pt x="f8" y="f9"/>
                    </a:lnTo>
                    <a:lnTo>
                      <a:pt x="f21" y="f8"/>
                    </a:lnTo>
                    <a:lnTo>
                      <a:pt x="f21" y="f28"/>
                    </a:lnTo>
                    <a:lnTo>
                      <a:pt x="f7" y="f28"/>
                    </a:lnTo>
                    <a:close/>
                  </a:path>
                </a:pathLst>
              </a:custGeom>
              <a:solidFill>
                <a:srgbClr val="5B9BD5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  <p:sp>
            <p:nvSpPr>
              <p:cNvPr id="19" name="Flowchart: Document 18"/>
              <p:cNvSpPr/>
              <p:nvPr/>
            </p:nvSpPr>
            <p:spPr>
              <a:xfrm>
                <a:off x="2779401" y="4789343"/>
                <a:ext cx="1148861" cy="66431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val 17322"/>
                  <a:gd name="f8" fmla="val 10800"/>
                  <a:gd name="f9" fmla="val 23922"/>
                  <a:gd name="f10" fmla="val 20172"/>
                  <a:gd name="f11" fmla="+- 0 0 -180"/>
                  <a:gd name="f12" fmla="*/ f3 1 21600"/>
                  <a:gd name="f13" fmla="*/ f4 1 21600"/>
                  <a:gd name="f14" fmla="+- f6 0 f5"/>
                  <a:gd name="f15" fmla="*/ f11 f0 1"/>
                  <a:gd name="f16" fmla="*/ f14 1 2"/>
                  <a:gd name="f17" fmla="*/ f14 1 21600"/>
                  <a:gd name="f18" fmla="*/ f14 17322 1"/>
                  <a:gd name="f19" fmla="*/ f14 20172 1"/>
                  <a:gd name="f20" fmla="*/ f15 1 f2"/>
                  <a:gd name="f21" fmla="+- f5 f16 0"/>
                  <a:gd name="f22" fmla="*/ f18 1 21600"/>
                  <a:gd name="f23" fmla="*/ f19 1 21600"/>
                  <a:gd name="f24" fmla="*/ f5 1 f17"/>
                  <a:gd name="f25" fmla="*/ f6 1 f17"/>
                  <a:gd name="f26" fmla="+- f20 0 f1"/>
                  <a:gd name="f27" fmla="*/ f21 1 f17"/>
                  <a:gd name="f28" fmla="*/ f23 1 f17"/>
                  <a:gd name="f29" fmla="*/ f22 1 f17"/>
                  <a:gd name="f30" fmla="*/ f24 f12 1"/>
                  <a:gd name="f31" fmla="*/ f25 f12 1"/>
                  <a:gd name="f32" fmla="*/ f24 f13 1"/>
                  <a:gd name="f33" fmla="*/ f29 f13 1"/>
                  <a:gd name="f34" fmla="*/ f27 f12 1"/>
                  <a:gd name="f35" fmla="*/ f28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6">
                    <a:pos x="f34" y="f35"/>
                  </a:cxn>
                </a:cxnLst>
                <a:rect l="f30" t="f32" r="f31" b="f33"/>
                <a:pathLst>
                  <a:path w="21600" h="21600">
                    <a:moveTo>
                      <a:pt x="f5" y="f5"/>
                    </a:moveTo>
                    <a:lnTo>
                      <a:pt x="f6" y="f5"/>
                    </a:lnTo>
                    <a:lnTo>
                      <a:pt x="f6" y="f7"/>
                    </a:lnTo>
                    <a:cubicBezTo>
                      <a:pt x="f8" y="f7"/>
                      <a:pt x="f8" y="f9"/>
                      <a:pt x="f5" y="f10"/>
                    </a:cubicBezTo>
                    <a:close/>
                  </a:path>
                </a:pathLst>
              </a:custGeom>
              <a:solidFill>
                <a:srgbClr val="F2F2F2"/>
              </a:solidFill>
              <a:ln w="634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Exam</a:t>
                </a:r>
              </a:p>
            </p:txBody>
          </p:sp>
        </p:grpSp>
        <p:sp>
          <p:nvSpPr>
            <p:cNvPr id="20" name="Arrow: Right 22"/>
            <p:cNvSpPr/>
            <p:nvPr/>
          </p:nvSpPr>
          <p:spPr>
            <a:xfrm>
              <a:off x="3408892" y="3679573"/>
              <a:ext cx="649955" cy="383965"/>
            </a:xfrm>
            <a:custGeom>
              <a:avLst>
                <a:gd name="f0" fmla="val 1522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BDD7EE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1" name="Group 43"/>
          <p:cNvGrpSpPr/>
          <p:nvPr/>
        </p:nvGrpSpPr>
        <p:grpSpPr>
          <a:xfrm>
            <a:off x="5291308" y="4279851"/>
            <a:ext cx="2592602" cy="1939641"/>
            <a:chOff x="5291308" y="4279851"/>
            <a:chExt cx="2592602" cy="1939641"/>
          </a:xfrm>
        </p:grpSpPr>
        <p:grpSp>
          <p:nvGrpSpPr>
            <p:cNvPr id="22" name="Group 29"/>
            <p:cNvGrpSpPr/>
            <p:nvPr/>
          </p:nvGrpSpPr>
          <p:grpSpPr>
            <a:xfrm>
              <a:off x="6011091" y="4799749"/>
              <a:ext cx="1872819" cy="1419743"/>
              <a:chOff x="6011091" y="4799749"/>
              <a:chExt cx="1872819" cy="1419743"/>
            </a:xfrm>
          </p:grpSpPr>
          <p:sp>
            <p:nvSpPr>
              <p:cNvPr id="23" name="Flowchart: Connector 24"/>
              <p:cNvSpPr/>
              <p:nvPr/>
            </p:nvSpPr>
            <p:spPr>
              <a:xfrm>
                <a:off x="6011091" y="5351983"/>
                <a:ext cx="867509" cy="86750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C5E0B4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Z</a:t>
                </a:r>
                <a:r>
                  <a:rPr lang="en-GB" sz="4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graphicFrame>
            <p:nvGraphicFramePr>
              <p:cNvPr id="24" name="Chart 28"/>
              <p:cNvGraphicFramePr/>
              <p:nvPr/>
            </p:nvGraphicFramePr>
            <p:xfrm>
              <a:off x="6726289" y="4799749"/>
              <a:ext cx="1157621" cy="99240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25" name="Arrow: Right 35"/>
            <p:cNvSpPr/>
            <p:nvPr/>
          </p:nvSpPr>
          <p:spPr>
            <a:xfrm rot="2917238">
              <a:off x="4851893" y="4719266"/>
              <a:ext cx="1262795" cy="383965"/>
            </a:xfrm>
            <a:custGeom>
              <a:avLst>
                <a:gd name="f0" fmla="val 18316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BDD7EE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6" name="Group 41"/>
          <p:cNvGrpSpPr/>
          <p:nvPr/>
        </p:nvGrpSpPr>
        <p:grpSpPr>
          <a:xfrm>
            <a:off x="4939252" y="1016648"/>
            <a:ext cx="2963339" cy="2165714"/>
            <a:chOff x="4939252" y="1016648"/>
            <a:chExt cx="2963339" cy="2165714"/>
          </a:xfrm>
        </p:grpSpPr>
        <p:grpSp>
          <p:nvGrpSpPr>
            <p:cNvPr id="27" name="Group 31"/>
            <p:cNvGrpSpPr/>
            <p:nvPr/>
          </p:nvGrpSpPr>
          <p:grpSpPr>
            <a:xfrm>
              <a:off x="6003575" y="1016648"/>
              <a:ext cx="1899016" cy="1542235"/>
              <a:chOff x="6003575" y="1016648"/>
              <a:chExt cx="1899016" cy="1542235"/>
            </a:xfrm>
          </p:grpSpPr>
          <p:sp>
            <p:nvSpPr>
              <p:cNvPr id="28" name="Flowchart: Connector 23"/>
              <p:cNvSpPr/>
              <p:nvPr/>
            </p:nvSpPr>
            <p:spPr>
              <a:xfrm>
                <a:off x="6003575" y="1691374"/>
                <a:ext cx="867509" cy="86750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FF2CC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X</a:t>
                </a:r>
                <a:r>
                  <a:rPr lang="en-GB" sz="4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graphicFrame>
            <p:nvGraphicFramePr>
              <p:cNvPr id="29" name="Chart 26"/>
              <p:cNvGraphicFramePr/>
              <p:nvPr/>
            </p:nvGraphicFramePr>
            <p:xfrm>
              <a:off x="6710168" y="1016648"/>
              <a:ext cx="1192423" cy="107294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30" name="Arrow: Right 36"/>
            <p:cNvSpPr/>
            <p:nvPr/>
          </p:nvSpPr>
          <p:spPr>
            <a:xfrm rot="19114216">
              <a:off x="4939252" y="2798397"/>
              <a:ext cx="1262795" cy="383965"/>
            </a:xfrm>
            <a:custGeom>
              <a:avLst>
                <a:gd name="f0" fmla="val 18316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BDD7EE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1" name="Group 42"/>
          <p:cNvGrpSpPr/>
          <p:nvPr/>
        </p:nvGrpSpPr>
        <p:grpSpPr>
          <a:xfrm>
            <a:off x="5210534" y="2897697"/>
            <a:ext cx="2651495" cy="1449652"/>
            <a:chOff x="5210534" y="2897697"/>
            <a:chExt cx="2651495" cy="1449652"/>
          </a:xfrm>
        </p:grpSpPr>
        <p:grpSp>
          <p:nvGrpSpPr>
            <p:cNvPr id="32" name="Group 30"/>
            <p:cNvGrpSpPr/>
            <p:nvPr/>
          </p:nvGrpSpPr>
          <p:grpSpPr>
            <a:xfrm>
              <a:off x="6003575" y="2897697"/>
              <a:ext cx="1858454" cy="1449652"/>
              <a:chOff x="6003575" y="2897697"/>
              <a:chExt cx="1858454" cy="1449652"/>
            </a:xfrm>
          </p:grpSpPr>
          <p:sp>
            <p:nvSpPr>
              <p:cNvPr id="33" name="Flowchart: Connector 25"/>
              <p:cNvSpPr/>
              <p:nvPr/>
            </p:nvSpPr>
            <p:spPr>
              <a:xfrm>
                <a:off x="6003575" y="3479840"/>
                <a:ext cx="867509" cy="86750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+- 0 0 -360"/>
                  <a:gd name="f10" fmla="+- 0 0 -180"/>
                  <a:gd name="f11" fmla="abs f4"/>
                  <a:gd name="f12" fmla="abs f5"/>
                  <a:gd name="f13" fmla="abs f6"/>
                  <a:gd name="f14" fmla="+- 2700000 f2 0"/>
                  <a:gd name="f15" fmla="*/ f9 f1 1"/>
                  <a:gd name="f16" fmla="*/ f10 f1 1"/>
                  <a:gd name="f17" fmla="?: f11 f4 1"/>
                  <a:gd name="f18" fmla="?: f12 f5 1"/>
                  <a:gd name="f19" fmla="?: f13 f6 1"/>
                  <a:gd name="f20" fmla="+- f14 0 f2"/>
                  <a:gd name="f21" fmla="*/ f15 1 f3"/>
                  <a:gd name="f22" fmla="*/ f16 1 f3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f2 0"/>
                  <a:gd name="f28" fmla="+- f21 0 f2"/>
                  <a:gd name="f29" fmla="+- f22 0 f2"/>
                  <a:gd name="f30" fmla="min f24 f23"/>
                  <a:gd name="f31" fmla="*/ f25 1 f19"/>
                  <a:gd name="f32" fmla="*/ f26 1 f19"/>
                  <a:gd name="f33" fmla="*/ f27 f8 1"/>
                  <a:gd name="f34" fmla="val f31"/>
                  <a:gd name="f35" fmla="val f32"/>
                  <a:gd name="f36" fmla="*/ f33 1 f1"/>
                  <a:gd name="f37" fmla="*/ f7 f30 1"/>
                  <a:gd name="f38" fmla="+- f35 0 f7"/>
                  <a:gd name="f39" fmla="+- f34 0 f7"/>
                  <a:gd name="f40" fmla="+- 0 0 f36"/>
                  <a:gd name="f41" fmla="*/ f38 1 2"/>
                  <a:gd name="f42" fmla="*/ f39 1 2"/>
                  <a:gd name="f43" fmla="+- 0 0 f40"/>
                  <a:gd name="f44" fmla="+- f7 f41 0"/>
                  <a:gd name="f45" fmla="+- f7 f42 0"/>
                  <a:gd name="f46" fmla="*/ f43 f1 1"/>
                  <a:gd name="f47" fmla="*/ f42 f30 1"/>
                  <a:gd name="f48" fmla="*/ f41 f30 1"/>
                  <a:gd name="f49" fmla="*/ f46 1 f8"/>
                  <a:gd name="f50" fmla="*/ f44 f30 1"/>
                  <a:gd name="f51" fmla="+- f49 0 f2"/>
                  <a:gd name="f52" fmla="cos 1 f51"/>
                  <a:gd name="f53" fmla="sin 1 f51"/>
                  <a:gd name="f54" fmla="+- 0 0 f52"/>
                  <a:gd name="f55" fmla="+- 0 0 f53"/>
                  <a:gd name="f56" fmla="+- 0 0 f54"/>
                  <a:gd name="f57" fmla="+- 0 0 f55"/>
                  <a:gd name="f58" fmla="val f56"/>
                  <a:gd name="f59" fmla="val f57"/>
                  <a:gd name="f60" fmla="*/ f58 f42 1"/>
                  <a:gd name="f61" fmla="*/ f59 f41 1"/>
                  <a:gd name="f62" fmla="+- f45 0 f60"/>
                  <a:gd name="f63" fmla="+- f45 f60 0"/>
                  <a:gd name="f64" fmla="+- f44 0 f61"/>
                  <a:gd name="f65" fmla="+- f44 f61 0"/>
                  <a:gd name="f66" fmla="*/ f62 f30 1"/>
                  <a:gd name="f67" fmla="*/ f64 f30 1"/>
                  <a:gd name="f68" fmla="*/ f63 f30 1"/>
                  <a:gd name="f69" fmla="*/ f65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">
                    <a:pos x="f66" y="f67"/>
                  </a:cxn>
                  <a:cxn ang="f29">
                    <a:pos x="f66" y="f69"/>
                  </a:cxn>
                  <a:cxn ang="f29">
                    <a:pos x="f68" y="f69"/>
                  </a:cxn>
                  <a:cxn ang="f28">
                    <a:pos x="f68" y="f67"/>
                  </a:cxn>
                </a:cxnLst>
                <a:rect l="f66" t="f67" r="f68" b="f69"/>
                <a:pathLst>
                  <a:path>
                    <a:moveTo>
                      <a:pt x="f37" y="f50"/>
                    </a:moveTo>
                    <a:arcTo wR="f47" hR="f48" stAng="f1" swAng="f0"/>
                    <a:close/>
                  </a:path>
                </a:pathLst>
              </a:custGeom>
              <a:solidFill>
                <a:srgbClr val="F8CBAD"/>
              </a:solidFill>
              <a:ln cap="flat">
                <a:noFill/>
                <a:prstDash val="solid"/>
              </a:ln>
              <a:effectLst>
                <a:outerShdw dist="27944" dir="5400000" algn="tl">
                  <a:srgbClr val="000000">
                    <a:alpha val="32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32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Y</a:t>
                </a:r>
                <a:r>
                  <a:rPr lang="en-GB" sz="4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 </a:t>
                </a:r>
              </a:p>
            </p:txBody>
          </p:sp>
          <p:graphicFrame>
            <p:nvGraphicFramePr>
              <p:cNvPr id="34" name="Chart 27"/>
              <p:cNvGraphicFramePr/>
              <p:nvPr/>
            </p:nvGraphicFramePr>
            <p:xfrm>
              <a:off x="6718764" y="2897697"/>
              <a:ext cx="1143265" cy="105143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</p:grpSp>
        <p:sp>
          <p:nvSpPr>
            <p:cNvPr id="35" name="Arrow: Right 37"/>
            <p:cNvSpPr/>
            <p:nvPr/>
          </p:nvSpPr>
          <p:spPr>
            <a:xfrm>
              <a:off x="5210534" y="3711924"/>
              <a:ext cx="649955" cy="383965"/>
            </a:xfrm>
            <a:custGeom>
              <a:avLst>
                <a:gd name="f0" fmla="val 15220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+- 21600 0 f21"/>
                <a:gd name="f30" fmla="*/ f22 f13 1"/>
                <a:gd name="f31" fmla="*/ f21 f12 1"/>
                <a:gd name="f32" fmla="+- f25 0 f3"/>
                <a:gd name="f33" fmla="+- f26 0 f3"/>
                <a:gd name="f34" fmla="*/ 0 f27 1"/>
                <a:gd name="f35" fmla="*/ 21600 f27 1"/>
                <a:gd name="f36" fmla="*/ f29 f22 1"/>
                <a:gd name="f37" fmla="*/ f28 f13 1"/>
                <a:gd name="f38" fmla="*/ f36 1 10800"/>
                <a:gd name="f39" fmla="*/ f34 1 f27"/>
                <a:gd name="f40" fmla="*/ f35 1 f27"/>
                <a:gd name="f41" fmla="+- f21 f38 0"/>
                <a:gd name="f42" fmla="*/ f39 f12 1"/>
                <a:gd name="f43" fmla="*/ f39 f13 1"/>
                <a:gd name="f44" fmla="*/ f40 f13 1"/>
                <a:gd name="f45" fmla="*/ f41 f12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2" t="f30" r="f45" b="f37"/>
              <a:pathLst>
                <a:path w="21600" h="21600">
                  <a:moveTo>
                    <a:pt x="f7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8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7" y="f28"/>
                  </a:lnTo>
                  <a:close/>
                </a:path>
              </a:pathLst>
            </a:custGeom>
            <a:solidFill>
              <a:srgbClr val="BDD7EE"/>
            </a:solidFill>
            <a:ln w="12701" cap="flat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36" name="Group 40"/>
          <p:cNvGrpSpPr/>
          <p:nvPr/>
        </p:nvGrpSpPr>
        <p:grpSpPr>
          <a:xfrm>
            <a:off x="8274899" y="2137629"/>
            <a:ext cx="3917106" cy="4081863"/>
            <a:chOff x="8274899" y="2137629"/>
            <a:chExt cx="3917106" cy="4081863"/>
          </a:xfrm>
        </p:grpSpPr>
        <p:graphicFrame>
          <p:nvGraphicFramePr>
            <p:cNvPr id="37" name="Chart 38"/>
            <p:cNvGraphicFramePr/>
            <p:nvPr/>
          </p:nvGraphicFramePr>
          <p:xfrm>
            <a:off x="8274899" y="3124340"/>
            <a:ext cx="3917106" cy="30951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8" name="Flowchart: Connector 39"/>
            <p:cNvSpPr/>
            <p:nvPr/>
          </p:nvSpPr>
          <p:spPr>
            <a:xfrm>
              <a:off x="9673894" y="2137629"/>
              <a:ext cx="867509" cy="86750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DD7EE"/>
            </a:solidFill>
            <a:ln cap="flat">
              <a:noFill/>
              <a:prstDash val="solid"/>
            </a:ln>
            <a:effectLst>
              <a:outerShdw dist="27944" dir="5400000" algn="tl">
                <a:srgbClr val="000000">
                  <a:alpha val="3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32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Dr</a:t>
              </a:r>
              <a:r>
                <a:rPr lang="en-GB" sz="40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618" y="2287713"/>
            <a:ext cx="10515600" cy="1325559"/>
          </a:xfrm>
        </p:spPr>
        <p:txBody>
          <a:bodyPr/>
          <a:lstStyle/>
          <a:p>
            <a:pPr algn="ctr"/>
            <a:r>
              <a:rPr lang="en-GB" dirty="0"/>
              <a:t>Building a Single “Expert” (= Modality)</a:t>
            </a:r>
          </a:p>
        </p:txBody>
      </p:sp>
    </p:spTree>
    <p:extLst>
      <p:ext uri="{BB962C8B-B14F-4D97-AF65-F5344CB8AC3E}">
        <p14:creationId xmlns:p14="http://schemas.microsoft.com/office/powerpoint/2010/main" val="31038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Pattern Classification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3" y="1690689"/>
            <a:ext cx="4543425" cy="45574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4"/>
          <p:cNvSpPr txBox="1"/>
          <p:nvPr/>
        </p:nvSpPr>
        <p:spPr>
          <a:xfrm>
            <a:off x="5943600" y="1369405"/>
            <a:ext cx="5695953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Classify flower species on the basis of petal width and sepal length (Fisher, 1936)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Simple 2D (planar) 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feature space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6142353" y="4797875"/>
            <a:ext cx="512095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Given a new sample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decide on it’s classification by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calculate </a:t>
            </a:r>
            <a:r>
              <a:rPr lang="en-GB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y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1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GB" sz="1800" b="0" i="1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y  &gt;  threshold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</a:t>
            </a:r>
            <a:r>
              <a:rPr lang="en-GB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setosa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else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versicolor/</a:t>
            </a:r>
            <a:r>
              <a:rPr lang="en-GB" sz="1800" b="1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virginica</a:t>
            </a:r>
            <a:endParaRPr lang="en-GB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2902854" y="1824474"/>
            <a:ext cx="1523106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Feature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63261" y="3040027"/>
            <a:ext cx="8191825" cy="1461389"/>
            <a:chOff x="3563261" y="3040027"/>
            <a:chExt cx="8191825" cy="1461389"/>
          </a:xfrm>
        </p:grpSpPr>
        <p:sp>
          <p:nvSpPr>
            <p:cNvPr id="5" name="TextBox 5"/>
            <p:cNvSpPr txBox="1"/>
            <p:nvPr/>
          </p:nvSpPr>
          <p:spPr>
            <a:xfrm>
              <a:off x="5943600" y="3040027"/>
              <a:ext cx="4781553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Linear decision boundary (surface) described by:</a:t>
              </a:r>
            </a:p>
          </p:txBody>
        </p:sp>
        <p:cxnSp>
          <p:nvCxnSpPr>
            <p:cNvPr id="6" name="Straight Arrow Connector 10"/>
            <p:cNvCxnSpPr>
              <a:stCxn id="5" idx="1"/>
            </p:cNvCxnSpPr>
            <p:nvPr/>
          </p:nvCxnSpPr>
          <p:spPr>
            <a:xfrm flipH="1" flipV="1">
              <a:off x="3563261" y="3040027"/>
              <a:ext cx="2380339" cy="415504"/>
            </a:xfrm>
            <a:prstGeom prst="straightConnector1">
              <a:avLst/>
            </a:prstGeom>
            <a:noFill/>
            <a:ln w="50804" cap="flat">
              <a:solidFill>
                <a:srgbClr val="002060"/>
              </a:solidFill>
              <a:prstDash val="solid"/>
              <a:miter/>
              <a:tailEnd type="arrow"/>
            </a:ln>
          </p:spPr>
        </p:cxn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0580" y="4127866"/>
              <a:ext cx="6104506" cy="37355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0" name="TextBox 10"/>
          <p:cNvSpPr txBox="1"/>
          <p:nvPr/>
        </p:nvSpPr>
        <p:spPr>
          <a:xfrm>
            <a:off x="2028825" y="6012545"/>
            <a:ext cx="1814279" cy="46166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Sepal Length</a:t>
            </a:r>
          </a:p>
        </p:txBody>
      </p:sp>
      <p:sp>
        <p:nvSpPr>
          <p:cNvPr id="11" name="TextBox 11"/>
          <p:cNvSpPr txBox="1"/>
          <p:nvPr/>
        </p:nvSpPr>
        <p:spPr>
          <a:xfrm rot="16200004">
            <a:off x="-162703" y="3666932"/>
            <a:ext cx="1739581" cy="46166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Sepal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>
                <a:latin typeface="Calibri" pitchFamily="34"/>
                <a:cs typeface="Calibri" pitchFamily="34"/>
              </a:rPr>
              <a:t>Discovery (inference)</a:t>
            </a:r>
            <a:r>
              <a:rPr lang="en-GB" dirty="0"/>
              <a:t> </a:t>
            </a:r>
            <a:r>
              <a:rPr lang="en-GB" i="1" dirty="0"/>
              <a:t>vs </a:t>
            </a:r>
            <a:r>
              <a:rPr lang="en-GB" dirty="0"/>
              <a:t>Prediction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470879" y="1690689"/>
            <a:ext cx="3595466" cy="2763371"/>
            <a:chOff x="470879" y="1690689"/>
            <a:chExt cx="3595466" cy="2763371"/>
          </a:xfrm>
        </p:grpSpPr>
        <p:pic>
          <p:nvPicPr>
            <p:cNvPr id="4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879" y="1690689"/>
              <a:ext cx="3595466" cy="2763371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26"/>
            <p:cNvSpPr txBox="1"/>
            <p:nvPr/>
          </p:nvSpPr>
          <p:spPr>
            <a:xfrm>
              <a:off x="567421" y="1690689"/>
              <a:ext cx="884727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Data</a:t>
              </a:r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3076837" y="2501386"/>
            <a:ext cx="3628759" cy="2763371"/>
            <a:chOff x="3076837" y="2501386"/>
            <a:chExt cx="3628759" cy="2763371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6837" y="2501386"/>
              <a:ext cx="3628759" cy="2763371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3"/>
            <p:cNvSpPr txBox="1"/>
            <p:nvPr/>
          </p:nvSpPr>
          <p:spPr>
            <a:xfrm>
              <a:off x="3236372" y="2572600"/>
              <a:ext cx="1612937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 Fit</a:t>
              </a:r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7160520" y="1913125"/>
            <a:ext cx="4511174" cy="3864227"/>
            <a:chOff x="7160520" y="1913125"/>
            <a:chExt cx="4511174" cy="3864227"/>
          </a:xfrm>
        </p:grpSpPr>
        <p:sp>
          <p:nvSpPr>
            <p:cNvPr id="10" name="TextBox 25"/>
            <p:cNvSpPr txBox="1"/>
            <p:nvPr/>
          </p:nvSpPr>
          <p:spPr>
            <a:xfrm>
              <a:off x="7710924" y="2498076"/>
              <a:ext cx="3410373" cy="1384995"/>
            </a:xfrm>
            <a:prstGeom prst="rect">
              <a:avLst/>
            </a:prstGeom>
            <a:solidFill>
              <a:srgbClr val="FFFFFF"/>
            </a:solidFill>
            <a:ln w="12701" cap="flat">
              <a:solidFill>
                <a:srgbClr val="A5A5A5"/>
              </a:solidFill>
              <a:prstDash val="solid"/>
              <a:miter/>
            </a:ln>
            <a:effectLst>
              <a:outerShdw dist="38096" dir="2700000" algn="tl">
                <a:srgbClr val="000000">
                  <a:alpha val="40000"/>
                </a:srgbClr>
              </a:outerShdw>
            </a:effectLst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Hypothesis test for non-zero regression coefficients</a:t>
              </a: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7160520" y="5254133"/>
              <a:ext cx="4511174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“Biomarker </a:t>
              </a:r>
              <a:r>
                <a:rPr lang="en-GB" sz="2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predicts </a:t>
              </a:r>
              <a:r>
                <a:rPr lang="en-GB" sz="2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Severity”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8990" y="1913125"/>
              <a:ext cx="2991395" cy="5232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8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 Assessment</a:t>
              </a:r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7967158" y="4203505"/>
              <a:ext cx="2915061" cy="824936"/>
              <a:chOff x="7967158" y="4203505"/>
              <a:chExt cx="2915061" cy="824936"/>
            </a:xfrm>
          </p:grpSpPr>
          <p:pic>
            <p:nvPicPr>
              <p:cNvPr id="14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7158" y="4203505"/>
                <a:ext cx="1334630" cy="33256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pic>
            <p:nvPicPr>
              <p:cNvPr id="15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67158" y="4692399"/>
                <a:ext cx="2915061" cy="336042"/>
              </a:xfrm>
              <a:prstGeom prst="rect">
                <a:avLst/>
              </a:prstGeom>
              <a:noFill/>
              <a:ln cap="flat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Discovery (inference) </a:t>
            </a:r>
            <a:r>
              <a:rPr lang="en-GB" i="1" dirty="0"/>
              <a:t>vs </a:t>
            </a:r>
            <a:r>
              <a:rPr lang="en-GB" b="1" dirty="0">
                <a:latin typeface="Calibri" pitchFamily="34"/>
                <a:cs typeface="Calibri" pitchFamily="34"/>
              </a:rPr>
              <a:t>Prediction</a:t>
            </a:r>
            <a:endParaRPr lang="en-GB" dirty="0">
              <a:latin typeface="Calibri" pitchFamily="34"/>
              <a:cs typeface="Calibri" pitchFamily="34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509311" y="1690689"/>
            <a:ext cx="2834237" cy="1953862"/>
            <a:chOff x="509311" y="1690689"/>
            <a:chExt cx="2834237" cy="1953862"/>
          </a:xfrm>
        </p:grpSpPr>
        <p:pic>
          <p:nvPicPr>
            <p:cNvPr id="4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9311" y="1690689"/>
              <a:ext cx="2834237" cy="1953862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16"/>
            <p:cNvSpPr txBox="1"/>
            <p:nvPr/>
          </p:nvSpPr>
          <p:spPr>
            <a:xfrm>
              <a:off x="509311" y="1690689"/>
              <a:ext cx="1202509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Training</a:t>
              </a:r>
            </a:p>
          </p:txBody>
        </p:sp>
      </p:grpSp>
      <p:grpSp>
        <p:nvGrpSpPr>
          <p:cNvPr id="6" name="Group 29"/>
          <p:cNvGrpSpPr/>
          <p:nvPr/>
        </p:nvGrpSpPr>
        <p:grpSpPr>
          <a:xfrm>
            <a:off x="2337782" y="2143198"/>
            <a:ext cx="2581497" cy="1965868"/>
            <a:chOff x="2337782" y="2143198"/>
            <a:chExt cx="2581497" cy="1965868"/>
          </a:xfrm>
        </p:grpSpPr>
        <p:pic>
          <p:nvPicPr>
            <p:cNvPr id="7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7782" y="2143198"/>
              <a:ext cx="2581497" cy="1965868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sp>
          <p:nvSpPr>
            <p:cNvPr id="8" name="TextBox 28"/>
            <p:cNvSpPr txBox="1"/>
            <p:nvPr/>
          </p:nvSpPr>
          <p:spPr>
            <a:xfrm>
              <a:off x="2362215" y="2143198"/>
              <a:ext cx="1407755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 Fit</a:t>
              </a:r>
            </a:p>
          </p:txBody>
        </p:sp>
      </p:grpSp>
      <p:grpSp>
        <p:nvGrpSpPr>
          <p:cNvPr id="9" name="Group 30"/>
          <p:cNvGrpSpPr/>
          <p:nvPr/>
        </p:nvGrpSpPr>
        <p:grpSpPr>
          <a:xfrm>
            <a:off x="4346554" y="2816278"/>
            <a:ext cx="2572243" cy="1970495"/>
            <a:chOff x="4346554" y="2816278"/>
            <a:chExt cx="2572243" cy="1970495"/>
          </a:xfrm>
        </p:grpSpPr>
        <p:pic>
          <p:nvPicPr>
            <p:cNvPr id="10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46554" y="2825431"/>
              <a:ext cx="2572243" cy="1961342"/>
            </a:xfrm>
            <a:prstGeom prst="rect">
              <a:avLst/>
            </a:prstGeom>
            <a:noFill/>
            <a:ln cap="flat">
              <a:noFill/>
            </a:ln>
            <a:effectLst>
              <a:outerShdw dist="139699" dir="2700000" algn="tl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27"/>
            <p:cNvSpPr txBox="1"/>
            <p:nvPr/>
          </p:nvSpPr>
          <p:spPr>
            <a:xfrm>
              <a:off x="4370987" y="2816278"/>
              <a:ext cx="101502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</a:t>
              </a:r>
            </a:p>
          </p:txBody>
        </p:sp>
      </p:grpSp>
      <p:grpSp>
        <p:nvGrpSpPr>
          <p:cNvPr id="12" name="Group 40"/>
          <p:cNvGrpSpPr/>
          <p:nvPr/>
        </p:nvGrpSpPr>
        <p:grpSpPr>
          <a:xfrm>
            <a:off x="509311" y="4494276"/>
            <a:ext cx="5336594" cy="1945047"/>
            <a:chOff x="509311" y="4494276"/>
            <a:chExt cx="5336594" cy="1945047"/>
          </a:xfrm>
        </p:grpSpPr>
        <p:grpSp>
          <p:nvGrpSpPr>
            <p:cNvPr id="13" name="Group 19"/>
            <p:cNvGrpSpPr/>
            <p:nvPr/>
          </p:nvGrpSpPr>
          <p:grpSpPr>
            <a:xfrm>
              <a:off x="509311" y="4494276"/>
              <a:ext cx="2834237" cy="1945047"/>
              <a:chOff x="509311" y="4494276"/>
              <a:chExt cx="2834237" cy="1945047"/>
            </a:xfrm>
          </p:grpSpPr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311" y="4494276"/>
                <a:ext cx="2834237" cy="1945047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TextBox 18"/>
              <p:cNvSpPr txBox="1"/>
              <p:nvPr/>
            </p:nvSpPr>
            <p:spPr>
              <a:xfrm>
                <a:off x="522552" y="4494276"/>
                <a:ext cx="1480852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Validation</a:t>
                </a:r>
              </a:p>
            </p:txBody>
          </p:sp>
        </p:grpSp>
        <p:sp>
          <p:nvSpPr>
            <p:cNvPr id="16" name="Arrow: Bent-Up 37"/>
            <p:cNvSpPr/>
            <p:nvPr/>
          </p:nvSpPr>
          <p:spPr>
            <a:xfrm>
              <a:off x="3571628" y="4955938"/>
              <a:ext cx="2274277" cy="8040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*/ f45 1 50000"/>
                <a:gd name="f48" fmla="*/ f45 1 200000"/>
                <a:gd name="f49" fmla="+- f37 0 f47"/>
                <a:gd name="f50" fmla="+- f37 0 f46"/>
                <a:gd name="f51" fmla="+- f38 0 f46"/>
                <a:gd name="f52" fmla="+- f46 f38 0"/>
                <a:gd name="f53" fmla="*/ f46 f34 1"/>
                <a:gd name="f54" fmla="+- f50 0 f48"/>
                <a:gd name="f55" fmla="+- f50 f48 0"/>
                <a:gd name="f56" fmla="+- f51 f38 0"/>
                <a:gd name="f57" fmla="*/ f52 1 2"/>
                <a:gd name="f58" fmla="*/ f51 f34 1"/>
                <a:gd name="f59" fmla="*/ f49 f34 1"/>
                <a:gd name="f60" fmla="*/ f50 f34 1"/>
                <a:gd name="f61" fmla="*/ f55 1 2"/>
                <a:gd name="f62" fmla="*/ f56 1 2"/>
                <a:gd name="f63" fmla="*/ f55 f34 1"/>
                <a:gd name="f64" fmla="*/ f54 f34 1"/>
                <a:gd name="f65" fmla="*/ f57 f34 1"/>
                <a:gd name="f66" fmla="*/ f62 f34 1"/>
                <a:gd name="f67" fmla="*/ f6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0" y="f39"/>
                </a:cxn>
                <a:cxn ang="f31">
                  <a:pos x="f59" y="f53"/>
                </a:cxn>
                <a:cxn ang="f31">
                  <a:pos x="f39" y="f66"/>
                </a:cxn>
                <a:cxn ang="f32">
                  <a:pos x="f67" y="f42"/>
                </a:cxn>
                <a:cxn ang="f33">
                  <a:pos x="f63" y="f65"/>
                </a:cxn>
                <a:cxn ang="f33">
                  <a:pos x="f43" y="f53"/>
                </a:cxn>
              </a:cxnLst>
              <a:rect l="f39" t="f58" r="f63" b="f42"/>
              <a:pathLst>
                <a:path>
                  <a:moveTo>
                    <a:pt x="f39" y="f58"/>
                  </a:moveTo>
                  <a:lnTo>
                    <a:pt x="f64" y="f58"/>
                  </a:lnTo>
                  <a:lnTo>
                    <a:pt x="f64" y="f53"/>
                  </a:lnTo>
                  <a:lnTo>
                    <a:pt x="f59" y="f53"/>
                  </a:lnTo>
                  <a:lnTo>
                    <a:pt x="f60" y="f39"/>
                  </a:lnTo>
                  <a:lnTo>
                    <a:pt x="f43" y="f53"/>
                  </a:lnTo>
                  <a:lnTo>
                    <a:pt x="f63" y="f53"/>
                  </a:lnTo>
                  <a:lnTo>
                    <a:pt x="f63" y="f42"/>
                  </a:lnTo>
                  <a:lnTo>
                    <a:pt x="f39" y="f42"/>
                  </a:lnTo>
                  <a:close/>
                </a:path>
              </a:pathLst>
            </a:custGeom>
            <a:solidFill>
              <a:srgbClr val="7030A0"/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17" name="Group 41"/>
          <p:cNvGrpSpPr/>
          <p:nvPr/>
        </p:nvGrpSpPr>
        <p:grpSpPr>
          <a:xfrm>
            <a:off x="5545242" y="1166417"/>
            <a:ext cx="5302815" cy="1986515"/>
            <a:chOff x="5545242" y="1166417"/>
            <a:chExt cx="5302815" cy="1986515"/>
          </a:xfrm>
        </p:grpSpPr>
        <p:grpSp>
          <p:nvGrpSpPr>
            <p:cNvPr id="18" name="Group 34"/>
            <p:cNvGrpSpPr/>
            <p:nvPr/>
          </p:nvGrpSpPr>
          <p:grpSpPr>
            <a:xfrm>
              <a:off x="8270071" y="1166417"/>
              <a:ext cx="2577986" cy="1986515"/>
              <a:chOff x="8270071" y="1166417"/>
              <a:chExt cx="2577986" cy="1986515"/>
            </a:xfrm>
          </p:grpSpPr>
          <p:pic>
            <p:nvPicPr>
              <p:cNvPr id="19" name="Picture 3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071" y="1166417"/>
                <a:ext cx="2577986" cy="1986515"/>
              </a:xfrm>
              <a:prstGeom prst="rect">
                <a:avLst/>
              </a:prstGeom>
              <a:noFill/>
              <a:ln cap="flat">
                <a:noFill/>
              </a:ln>
              <a:effectLst>
                <a:outerShdw dist="139699" dir="2700000" algn="tl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TextBox 33"/>
              <p:cNvSpPr txBox="1"/>
              <p:nvPr/>
            </p:nvSpPr>
            <p:spPr>
              <a:xfrm>
                <a:off x="8270071" y="1166417"/>
                <a:ext cx="1490856" cy="461662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b="1" i="0" u="none" strike="noStrike" kern="1200" cap="none" spc="0" baseline="0">
                    <a:solidFill>
                      <a:srgbClr val="000000"/>
                    </a:solidFill>
                    <a:uFillTx/>
                    <a:latin typeface="Calibri"/>
                  </a:rPr>
                  <a:t>Prediction</a:t>
                </a:r>
              </a:p>
            </p:txBody>
          </p:sp>
        </p:grpSp>
        <p:sp>
          <p:nvSpPr>
            <p:cNvPr id="21" name="Arrow: Bent-Up 38"/>
            <p:cNvSpPr/>
            <p:nvPr/>
          </p:nvSpPr>
          <p:spPr>
            <a:xfrm rot="16199987" flipV="1">
              <a:off x="6402035" y="951725"/>
              <a:ext cx="905027" cy="261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min f41 f40"/>
                <a:gd name="f45" fmla="*/ f44 f7 1"/>
                <a:gd name="f46" fmla="*/ f45 1 100000"/>
                <a:gd name="f47" fmla="*/ f45 1 50000"/>
                <a:gd name="f48" fmla="*/ f45 1 200000"/>
                <a:gd name="f49" fmla="+- f37 0 f47"/>
                <a:gd name="f50" fmla="+- f37 0 f46"/>
                <a:gd name="f51" fmla="+- f38 0 f46"/>
                <a:gd name="f52" fmla="+- f46 f38 0"/>
                <a:gd name="f53" fmla="*/ f46 f34 1"/>
                <a:gd name="f54" fmla="+- f50 0 f48"/>
                <a:gd name="f55" fmla="+- f50 f48 0"/>
                <a:gd name="f56" fmla="+- f51 f38 0"/>
                <a:gd name="f57" fmla="*/ f52 1 2"/>
                <a:gd name="f58" fmla="*/ f51 f34 1"/>
                <a:gd name="f59" fmla="*/ f49 f34 1"/>
                <a:gd name="f60" fmla="*/ f50 f34 1"/>
                <a:gd name="f61" fmla="*/ f55 1 2"/>
                <a:gd name="f62" fmla="*/ f56 1 2"/>
                <a:gd name="f63" fmla="*/ f55 f34 1"/>
                <a:gd name="f64" fmla="*/ f54 f34 1"/>
                <a:gd name="f65" fmla="*/ f57 f34 1"/>
                <a:gd name="f66" fmla="*/ f62 f34 1"/>
                <a:gd name="f67" fmla="*/ f6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0" y="f39"/>
                </a:cxn>
                <a:cxn ang="f31">
                  <a:pos x="f59" y="f53"/>
                </a:cxn>
                <a:cxn ang="f31">
                  <a:pos x="f39" y="f66"/>
                </a:cxn>
                <a:cxn ang="f32">
                  <a:pos x="f67" y="f42"/>
                </a:cxn>
                <a:cxn ang="f33">
                  <a:pos x="f63" y="f65"/>
                </a:cxn>
                <a:cxn ang="f33">
                  <a:pos x="f43" y="f53"/>
                </a:cxn>
              </a:cxnLst>
              <a:rect l="f39" t="f58" r="f63" b="f42"/>
              <a:pathLst>
                <a:path>
                  <a:moveTo>
                    <a:pt x="f39" y="f58"/>
                  </a:moveTo>
                  <a:lnTo>
                    <a:pt x="f64" y="f58"/>
                  </a:lnTo>
                  <a:lnTo>
                    <a:pt x="f64" y="f53"/>
                  </a:lnTo>
                  <a:lnTo>
                    <a:pt x="f59" y="f53"/>
                  </a:lnTo>
                  <a:lnTo>
                    <a:pt x="f60" y="f39"/>
                  </a:lnTo>
                  <a:lnTo>
                    <a:pt x="f43" y="f53"/>
                  </a:lnTo>
                  <a:lnTo>
                    <a:pt x="f63" y="f53"/>
                  </a:lnTo>
                  <a:lnTo>
                    <a:pt x="f63" y="f42"/>
                  </a:lnTo>
                  <a:lnTo>
                    <a:pt x="f39" y="f42"/>
                  </a:lnTo>
                  <a:close/>
                </a:path>
              </a:pathLst>
            </a:custGeom>
            <a:solidFill>
              <a:srgbClr val="7030A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pSp>
        <p:nvGrpSpPr>
          <p:cNvPr id="22" name="Group 44"/>
          <p:cNvGrpSpPr/>
          <p:nvPr/>
        </p:nvGrpSpPr>
        <p:grpSpPr>
          <a:xfrm>
            <a:off x="6221047" y="3302099"/>
            <a:ext cx="4910363" cy="3137233"/>
            <a:chOff x="6221047" y="3302099"/>
            <a:chExt cx="4910363" cy="3137233"/>
          </a:xfrm>
        </p:grpSpPr>
        <p:grpSp>
          <p:nvGrpSpPr>
            <p:cNvPr id="23" name="Group 42"/>
            <p:cNvGrpSpPr/>
            <p:nvPr/>
          </p:nvGrpSpPr>
          <p:grpSpPr>
            <a:xfrm>
              <a:off x="7986707" y="3302099"/>
              <a:ext cx="3144703" cy="3137233"/>
              <a:chOff x="7986707" y="3302099"/>
              <a:chExt cx="3144703" cy="3137233"/>
            </a:xfrm>
          </p:grpSpPr>
          <p:grpSp>
            <p:nvGrpSpPr>
              <p:cNvPr id="24" name="Group 36"/>
              <p:cNvGrpSpPr/>
              <p:nvPr/>
            </p:nvGrpSpPr>
            <p:grpSpPr>
              <a:xfrm>
                <a:off x="7986707" y="4049731"/>
                <a:ext cx="3144703" cy="2389601"/>
                <a:chOff x="7986707" y="4049731"/>
                <a:chExt cx="3144703" cy="2389601"/>
              </a:xfrm>
            </p:grpSpPr>
            <p:pic>
              <p:nvPicPr>
                <p:cNvPr id="25" name="Picture 3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86707" y="4049731"/>
                  <a:ext cx="3144703" cy="2389601"/>
                </a:xfrm>
                <a:prstGeom prst="rect">
                  <a:avLst/>
                </a:prstGeom>
                <a:noFill/>
                <a:ln w="31747" cap="flat">
                  <a:solidFill>
                    <a:srgbClr val="000000"/>
                  </a:solidFill>
                  <a:prstDash val="solid"/>
                  <a:miter/>
                </a:ln>
                <a:effectLst>
                  <a:outerShdw dist="139699" dir="2700000" algn="tl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6" name="TextBox 35"/>
                <p:cNvSpPr txBox="1"/>
                <p:nvPr/>
              </p:nvSpPr>
              <p:spPr>
                <a:xfrm>
                  <a:off x="8044964" y="4090111"/>
                  <a:ext cx="2198802" cy="461662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24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Prediction Error</a:t>
                  </a:r>
                </a:p>
              </p:txBody>
            </p:sp>
          </p:grpSp>
          <p:sp>
            <p:nvSpPr>
              <p:cNvPr id="27" name="Arrow: Down 39"/>
              <p:cNvSpPr/>
              <p:nvPr/>
            </p:nvSpPr>
            <p:spPr>
              <a:xfrm>
                <a:off x="9313648" y="3302099"/>
                <a:ext cx="422032" cy="598456"/>
              </a:xfrm>
              <a:custGeom>
                <a:avLst>
                  <a:gd name="f0" fmla="val 13984"/>
                  <a:gd name="f1" fmla="val 5400"/>
                </a:avLst>
                <a:gdLst>
                  <a:gd name="f2" fmla="val 10800000"/>
                  <a:gd name="f3" fmla="val 5400000"/>
                  <a:gd name="f4" fmla="val 180"/>
                  <a:gd name="f5" fmla="val w"/>
                  <a:gd name="f6" fmla="val h"/>
                  <a:gd name="f7" fmla="val 0"/>
                  <a:gd name="f8" fmla="val 21600"/>
                  <a:gd name="f9" fmla="val 10800"/>
                  <a:gd name="f10" fmla="+- 0 0 -270"/>
                  <a:gd name="f11" fmla="+- 0 0 -90"/>
                  <a:gd name="f12" fmla="*/ f5 1 21600"/>
                  <a:gd name="f13" fmla="*/ f6 1 21600"/>
                  <a:gd name="f14" fmla="val f7"/>
                  <a:gd name="f15" fmla="val f8"/>
                  <a:gd name="f16" fmla="pin 0 f1 10800"/>
                  <a:gd name="f17" fmla="pin 0 f0 21600"/>
                  <a:gd name="f18" fmla="*/ f10 f2 1"/>
                  <a:gd name="f19" fmla="*/ f11 f2 1"/>
                  <a:gd name="f20" fmla="+- f15 0 f14"/>
                  <a:gd name="f21" fmla="val f16"/>
                  <a:gd name="f22" fmla="val f17"/>
                  <a:gd name="f23" fmla="*/ f16 f12 1"/>
                  <a:gd name="f24" fmla="*/ f17 f13 1"/>
                  <a:gd name="f25" fmla="*/ f18 1 f4"/>
                  <a:gd name="f26" fmla="*/ f19 1 f4"/>
                  <a:gd name="f27" fmla="*/ f20 1 21600"/>
                  <a:gd name="f28" fmla="+- 21600 0 f21"/>
                  <a:gd name="f29" fmla="+- 21600 0 f22"/>
                  <a:gd name="f30" fmla="*/ f21 f12 1"/>
                  <a:gd name="f31" fmla="*/ f22 f13 1"/>
                  <a:gd name="f32" fmla="+- f25 0 f3"/>
                  <a:gd name="f33" fmla="+- f26 0 f3"/>
                  <a:gd name="f34" fmla="*/ 0 f27 1"/>
                  <a:gd name="f35" fmla="*/ 21600 f27 1"/>
                  <a:gd name="f36" fmla="*/ f29 f21 1"/>
                  <a:gd name="f37" fmla="*/ f28 f12 1"/>
                  <a:gd name="f38" fmla="*/ f36 1 10800"/>
                  <a:gd name="f39" fmla="*/ f34 1 f27"/>
                  <a:gd name="f40" fmla="*/ f35 1 f27"/>
                  <a:gd name="f41" fmla="+- f22 f38 0"/>
                  <a:gd name="f42" fmla="*/ f39 f13 1"/>
                  <a:gd name="f43" fmla="*/ f39 f12 1"/>
                  <a:gd name="f44" fmla="*/ f40 f12 1"/>
                  <a:gd name="f45" fmla="*/ f41 f13 1"/>
                </a:gdLst>
                <a:ahLst>
                  <a:ahXY gdRefX="f1" minX="f7" maxX="f9" gdRefY="f0" minY="f7" maxY="f8">
                    <a:pos x="f23" y="f24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2">
                    <a:pos x="f43" y="f31"/>
                  </a:cxn>
                  <a:cxn ang="f33">
                    <a:pos x="f44" y="f31"/>
                  </a:cxn>
                </a:cxnLst>
                <a:rect l="f30" t="f42" r="f37" b="f45"/>
                <a:pathLst>
                  <a:path w="21600" h="21600">
                    <a:moveTo>
                      <a:pt x="f21" y="f7"/>
                    </a:moveTo>
                    <a:lnTo>
                      <a:pt x="f21" y="f22"/>
                    </a:lnTo>
                    <a:lnTo>
                      <a:pt x="f7" y="f22"/>
                    </a:lnTo>
                    <a:lnTo>
                      <a:pt x="f9" y="f8"/>
                    </a:lnTo>
                    <a:lnTo>
                      <a:pt x="f8" y="f22"/>
                    </a:lnTo>
                    <a:lnTo>
                      <a:pt x="f28" y="f22"/>
                    </a:lnTo>
                    <a:lnTo>
                      <a:pt x="f28" y="f7"/>
                    </a:lnTo>
                    <a:close/>
                  </a:path>
                </a:pathLst>
              </a:custGeom>
              <a:solidFill>
                <a:srgbClr val="7030A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GB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endParaRPr>
              </a:p>
            </p:txBody>
          </p:sp>
        </p:grpSp>
        <p:sp>
          <p:nvSpPr>
            <p:cNvPr id="28" name="TextBox 43"/>
            <p:cNvSpPr txBox="1"/>
            <p:nvPr/>
          </p:nvSpPr>
          <p:spPr>
            <a:xfrm>
              <a:off x="6221047" y="5090510"/>
              <a:ext cx="1695014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Model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2400" b="1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Assessment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Assessing Performance from Prediction Error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425580" y="1362821"/>
            <a:ext cx="5461272" cy="5466603"/>
            <a:chOff x="425580" y="1362821"/>
            <a:chExt cx="5461272" cy="5466603"/>
          </a:xfrm>
        </p:grpSpPr>
        <p:grpSp>
          <p:nvGrpSpPr>
            <p:cNvPr id="4" name="Group 13"/>
            <p:cNvGrpSpPr/>
            <p:nvPr/>
          </p:nvGrpSpPr>
          <p:grpSpPr>
            <a:xfrm>
              <a:off x="425580" y="1362821"/>
              <a:ext cx="5461272" cy="5466603"/>
              <a:chOff x="425580" y="1362821"/>
              <a:chExt cx="5461272" cy="5466603"/>
            </a:xfrm>
          </p:grpSpPr>
          <p:pic>
            <p:nvPicPr>
              <p:cNvPr id="5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5580" y="1362821"/>
                <a:ext cx="5461272" cy="5466603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grpSp>
            <p:nvGrpSpPr>
              <p:cNvPr id="6" name="Group 12"/>
              <p:cNvGrpSpPr/>
              <p:nvPr/>
            </p:nvGrpSpPr>
            <p:grpSpPr>
              <a:xfrm>
                <a:off x="457201" y="2113772"/>
                <a:ext cx="4660073" cy="4639026"/>
                <a:chOff x="457201" y="2113772"/>
                <a:chExt cx="4660073" cy="4639026"/>
              </a:xfrm>
            </p:grpSpPr>
            <p:sp>
              <p:nvSpPr>
                <p:cNvPr id="7" name="TextBox 4"/>
                <p:cNvSpPr txBox="1"/>
                <p:nvPr/>
              </p:nvSpPr>
              <p:spPr>
                <a:xfrm>
                  <a:off x="1993904" y="6291136"/>
                  <a:ext cx="2547042" cy="461662"/>
                </a:xfrm>
                <a:prstGeom prst="rect">
                  <a:avLst/>
                </a:prstGeom>
                <a:solidFill>
                  <a:srgbClr val="FFFFFF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24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False Positive Rate</a:t>
                  </a:r>
                </a:p>
              </p:txBody>
            </p:sp>
            <p:sp>
              <p:nvSpPr>
                <p:cNvPr id="8" name="TextBox 5"/>
                <p:cNvSpPr txBox="1"/>
                <p:nvPr/>
              </p:nvSpPr>
              <p:spPr>
                <a:xfrm rot="16200004">
                  <a:off x="-548941" y="3694523"/>
                  <a:ext cx="2473945" cy="461662"/>
                </a:xfrm>
                <a:prstGeom prst="rect">
                  <a:avLst/>
                </a:prstGeom>
                <a:solidFill>
                  <a:srgbClr val="FFFFFF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24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True Positive Rate</a:t>
                  </a: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457325" y="2591857"/>
                  <a:ext cx="433132" cy="584777"/>
                </a:xfrm>
                <a:prstGeom prst="rect">
                  <a:avLst/>
                </a:prstGeom>
                <a:solidFill>
                  <a:srgbClr val="BDD7EE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32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A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671913" y="2113772"/>
                  <a:ext cx="415494" cy="584777"/>
                </a:xfrm>
                <a:prstGeom prst="rect">
                  <a:avLst/>
                </a:prstGeom>
                <a:solidFill>
                  <a:srgbClr val="BDD7EE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32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B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4259019" y="2591857"/>
                  <a:ext cx="415494" cy="584777"/>
                </a:xfrm>
                <a:prstGeom prst="rect">
                  <a:avLst/>
                </a:prstGeom>
                <a:solidFill>
                  <a:srgbClr val="BDD7EE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32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C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674522" y="4869938"/>
                  <a:ext cx="442752" cy="584777"/>
                </a:xfrm>
                <a:prstGeom prst="rect">
                  <a:avLst/>
                </a:prstGeom>
                <a:solidFill>
                  <a:srgbClr val="BDD7EE"/>
                </a:solidFill>
                <a:ln cap="flat">
                  <a:noFill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GB" sz="32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Calibri"/>
                    </a:rPr>
                    <a:t>D</a:t>
                  </a:r>
                </a:p>
              </p:txBody>
            </p:sp>
          </p:grpSp>
        </p:grpSp>
        <p:sp>
          <p:nvSpPr>
            <p:cNvPr id="13" name="Rectangle 14"/>
            <p:cNvSpPr/>
            <p:nvPr/>
          </p:nvSpPr>
          <p:spPr>
            <a:xfrm>
              <a:off x="2133505" y="3227703"/>
              <a:ext cx="371566" cy="610874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4" name="TextBox 7"/>
          <p:cNvSpPr txBox="1"/>
          <p:nvPr/>
        </p:nvSpPr>
        <p:spPr>
          <a:xfrm>
            <a:off x="5576111" y="1765048"/>
            <a:ext cx="6501585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TPR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= Sensitivity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	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TP :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Test +ve </a:t>
            </a:r>
            <a:r>
              <a:rPr lang="en-GB" sz="2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and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patient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has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disease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FPR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= (1-Specificity)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FP :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Test +ve </a:t>
            </a:r>
            <a:r>
              <a:rPr lang="en-GB" sz="24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but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patient </a:t>
            </a: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does not 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have disease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Accuracy :</a:t>
            </a: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(TP + TN) / 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Good summary, but doesn’t tell us about clinically meaningful errors (FP and FN)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90581" y="2813051"/>
            <a:ext cx="10515600" cy="1325559"/>
          </a:xfrm>
        </p:spPr>
        <p:txBody>
          <a:bodyPr anchorCtr="1"/>
          <a:lstStyle/>
          <a:p>
            <a:pPr lvl="0" algn="ctr"/>
            <a:r>
              <a:rPr lang="en-GB" dirty="0"/>
              <a:t>An Example: Alzheimer’s Dementia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963</Words>
  <Application>Microsoft Office PowerPoint</Application>
  <PresentationFormat>Widescreen</PresentationFormat>
  <Paragraphs>201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Combining Evidence  Machine Learning and Predicting Clinical Diagnoses / State  Dan W Joyce</vt:lpstr>
      <vt:lpstr>The Hype</vt:lpstr>
      <vt:lpstr>An Information Processing Model of Clinicians</vt:lpstr>
      <vt:lpstr>Building a Single “Expert” (= Modality)</vt:lpstr>
      <vt:lpstr>Pattern Classification</vt:lpstr>
      <vt:lpstr>Discovery (inference) vs Prediction</vt:lpstr>
      <vt:lpstr>Discovery (inference) vs Prediction</vt:lpstr>
      <vt:lpstr>Assessing Performance from Prediction Error</vt:lpstr>
      <vt:lpstr>An Example: Alzheimer’s Dementia</vt:lpstr>
      <vt:lpstr>Incomplete Data (Biomarkers)</vt:lpstr>
      <vt:lpstr>Classifying Patients as AD, MCI or Controls</vt:lpstr>
      <vt:lpstr>A Problem with Brute Force Combination</vt:lpstr>
      <vt:lpstr>So far …</vt:lpstr>
      <vt:lpstr>Individual Classifiers</vt:lpstr>
      <vt:lpstr>How to Combine Evidence : Majority Voting</vt:lpstr>
      <vt:lpstr>How to Combine Evidence : Averaging</vt:lpstr>
      <vt:lpstr>How to Combine Evidence : Probabilistic</vt:lpstr>
      <vt:lpstr>Advantages</vt:lpstr>
      <vt:lpstr>Results</vt:lpstr>
      <vt:lpstr>A Closer Look</vt:lpstr>
      <vt:lpstr>More Data = Better Performance ?</vt:lpstr>
      <vt:lpstr>What’s the best combination ?</vt:lpstr>
      <vt:lpstr>Thank you …</vt:lpstr>
      <vt:lpstr>A Brief, Potted History of  Pattern Classification, Machine Learning and 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Combining Evidence</dc:title>
  <dc:creator>Dan Joyce</dc:creator>
  <cp:lastModifiedBy>Dan Joyce</cp:lastModifiedBy>
  <cp:revision>38</cp:revision>
  <dcterms:created xsi:type="dcterms:W3CDTF">2017-04-13T13:30:16Z</dcterms:created>
  <dcterms:modified xsi:type="dcterms:W3CDTF">2018-04-01T15:58:13Z</dcterms:modified>
</cp:coreProperties>
</file>